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5" r:id="rId2"/>
    <p:sldId id="306" r:id="rId3"/>
    <p:sldId id="281" r:id="rId4"/>
    <p:sldId id="258" r:id="rId5"/>
    <p:sldId id="283" r:id="rId6"/>
    <p:sldId id="288" r:id="rId7"/>
    <p:sldId id="284" r:id="rId8"/>
    <p:sldId id="285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301" r:id="rId19"/>
    <p:sldId id="302" r:id="rId20"/>
    <p:sldId id="304" r:id="rId21"/>
    <p:sldId id="299" r:id="rId22"/>
    <p:sldId id="300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8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1EA6E3-BD92-4A74-B704-F4D51EB8A585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7D0ECDD-8F25-4FE2-B4F8-291718668CDE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১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7B1C866-FA68-430E-8359-AE6CCB8F0CC1}" type="parTrans" cxnId="{0C39F7E8-707B-429E-8C5D-A4FDDE301E81}">
      <dgm:prSet/>
      <dgm:spPr/>
      <dgm:t>
        <a:bodyPr/>
        <a:lstStyle/>
        <a:p>
          <a:endParaRPr lang="en-US"/>
        </a:p>
      </dgm:t>
    </dgm:pt>
    <dgm:pt modelId="{A185E967-9B4F-48D7-9891-08E3D7F27A79}" type="sibTrans" cxnId="{0C39F7E8-707B-429E-8C5D-A4FDDE301E81}">
      <dgm:prSet/>
      <dgm:spPr/>
      <dgm:t>
        <a:bodyPr/>
        <a:lstStyle/>
        <a:p>
          <a:endParaRPr lang="en-US"/>
        </a:p>
      </dgm:t>
    </dgm:pt>
    <dgm:pt modelId="{C6A2F847-8C01-4D42-8437-565B4FEFCDBA}">
      <dgm:prSet phldrT="[Text]"/>
      <dgm:spPr/>
      <dgm:t>
        <a:bodyPr/>
        <a:lstStyle/>
        <a:p>
          <a:r>
            <a:rPr lang="en-US" dirty="0" err="1" smtClean="0">
              <a:latin typeface="Ekushey Lohit" pitchFamily="2" charset="0"/>
              <a:cs typeface="Ekushey Lohit" pitchFamily="2" charset="0"/>
            </a:rPr>
            <a:t>নাবিন্দু</a:t>
          </a:r>
          <a:r>
            <a:rPr lang="en-US" dirty="0" smtClean="0">
              <a:latin typeface="Ekushey Lohit" pitchFamily="2" charset="0"/>
              <a:cs typeface="Ekushey Lohit" pitchFamily="2" charset="0"/>
            </a:rPr>
            <a:t> </a:t>
          </a:r>
          <a:r>
            <a:rPr lang="en-US" dirty="0" err="1" smtClean="0">
              <a:latin typeface="Ekushey Lohit" pitchFamily="2" charset="0"/>
              <a:cs typeface="Ekushey Lohit" pitchFamily="2" charset="0"/>
            </a:rPr>
            <a:t>কি</a:t>
          </a:r>
          <a:r>
            <a:rPr lang="en-US" dirty="0" smtClean="0">
              <a:latin typeface="Ekushey Lohit" pitchFamily="2" charset="0"/>
              <a:cs typeface="Ekushey Lohit" pitchFamily="2" charset="0"/>
            </a:rPr>
            <a:t> </a:t>
          </a:r>
          <a:r>
            <a:rPr lang="en-US" dirty="0" err="1" smtClean="0">
              <a:latin typeface="Ekushey Lohit" pitchFamily="2" charset="0"/>
              <a:cs typeface="Ekushey Lohit" pitchFamily="2" charset="0"/>
            </a:rPr>
            <a:t>জানতে</a:t>
          </a:r>
          <a:r>
            <a:rPr lang="en-US" dirty="0" smtClean="0">
              <a:latin typeface="Ekushey Lohit" pitchFamily="2" charset="0"/>
              <a:cs typeface="Ekushey Lohit" pitchFamily="2" charset="0"/>
            </a:rPr>
            <a:t> </a:t>
          </a:r>
          <a:r>
            <a:rPr lang="en-US" dirty="0" err="1" smtClean="0">
              <a:latin typeface="Ekushey Lohit" pitchFamily="2" charset="0"/>
              <a:cs typeface="Ekushey Lohit" pitchFamily="2" charset="0"/>
            </a:rPr>
            <a:t>পারবে</a:t>
          </a:r>
          <a:r>
            <a:rPr lang="en-US" dirty="0" smtClean="0">
              <a:latin typeface="Ekushey Lohit" pitchFamily="2" charset="0"/>
              <a:cs typeface="Ekushey Lohit" pitchFamily="2" charset="0"/>
            </a:rPr>
            <a:t>।</a:t>
          </a:r>
          <a:r>
            <a:rPr lang="bn-IN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E7D2C9B-A7CD-49D1-B8A8-9DB9984B2932}" type="parTrans" cxnId="{73A9DEC2-FA45-4D21-9C41-A99AC0FEF551}">
      <dgm:prSet/>
      <dgm:spPr/>
      <dgm:t>
        <a:bodyPr/>
        <a:lstStyle/>
        <a:p>
          <a:endParaRPr lang="en-US"/>
        </a:p>
      </dgm:t>
    </dgm:pt>
    <dgm:pt modelId="{8CC73D16-5640-4EAB-92A8-2BABF93218D6}" type="sibTrans" cxnId="{73A9DEC2-FA45-4D21-9C41-A99AC0FEF551}">
      <dgm:prSet/>
      <dgm:spPr/>
      <dgm:t>
        <a:bodyPr/>
        <a:lstStyle/>
        <a:p>
          <a:endParaRPr lang="en-US"/>
        </a:p>
      </dgm:t>
    </dgm:pt>
    <dgm:pt modelId="{24BE5301-00AA-4E9C-8AF4-34C11BBE5E13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5A65715-3A6B-4E96-BF9C-B40F14133652}" type="parTrans" cxnId="{6E6C52D7-5027-4681-A179-3E37AE57CC2E}">
      <dgm:prSet/>
      <dgm:spPr/>
      <dgm:t>
        <a:bodyPr/>
        <a:lstStyle/>
        <a:p>
          <a:endParaRPr lang="en-US"/>
        </a:p>
      </dgm:t>
    </dgm:pt>
    <dgm:pt modelId="{1036D542-4522-429D-A081-23B2EE584C8C}" type="sibTrans" cxnId="{6E6C52D7-5027-4681-A179-3E37AE57CC2E}">
      <dgm:prSet/>
      <dgm:spPr/>
      <dgm:t>
        <a:bodyPr/>
        <a:lstStyle/>
        <a:p>
          <a:endParaRPr lang="en-US"/>
        </a:p>
      </dgm:t>
    </dgm:pt>
    <dgm:pt modelId="{D3C773FC-7581-4956-A7E1-B3F0F03CDCD1}">
      <dgm:prSet phldrT="[Text]"/>
      <dgm:spPr/>
      <dgm:t>
        <a:bodyPr/>
        <a:lstStyle/>
        <a:p>
          <a:r>
            <a:rPr lang="en-US" smtClean="0">
              <a:latin typeface="Ekushey Lohit" pitchFamily="2" charset="0"/>
              <a:cs typeface="Ekushey Lohit" pitchFamily="2" charset="0"/>
            </a:rPr>
            <a:t>থাকে তা বলতে  পারবে।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F3F2E96-740B-4521-A9BD-B925C6996C72}" type="parTrans" cxnId="{B1A22CA8-2A76-4580-9646-6978155587C2}">
      <dgm:prSet/>
      <dgm:spPr/>
      <dgm:t>
        <a:bodyPr/>
        <a:lstStyle/>
        <a:p>
          <a:endParaRPr lang="en-US"/>
        </a:p>
      </dgm:t>
    </dgm:pt>
    <dgm:pt modelId="{2777A4F2-4942-44C1-9DB9-DFF17E922C53}" type="sibTrans" cxnId="{B1A22CA8-2A76-4580-9646-6978155587C2}">
      <dgm:prSet/>
      <dgm:spPr/>
      <dgm:t>
        <a:bodyPr/>
        <a:lstStyle/>
        <a:p>
          <a:endParaRPr lang="en-US"/>
        </a:p>
      </dgm:t>
    </dgm:pt>
    <dgm:pt modelId="{BBB37507-7CF2-4195-B4E0-7D696D15AF81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৩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18BCC6B-66DC-4571-B6F4-D68B202C36E0}" type="parTrans" cxnId="{6AC38CEE-DA0F-4691-86C3-402F7D19AFC4}">
      <dgm:prSet/>
      <dgm:spPr/>
      <dgm:t>
        <a:bodyPr/>
        <a:lstStyle/>
        <a:p>
          <a:endParaRPr lang="en-US"/>
        </a:p>
      </dgm:t>
    </dgm:pt>
    <dgm:pt modelId="{6E57A02B-1E60-454E-B7FD-23E3B4ED6F8A}" type="sibTrans" cxnId="{6AC38CEE-DA0F-4691-86C3-402F7D19AFC4}">
      <dgm:prSet/>
      <dgm:spPr/>
      <dgm:t>
        <a:bodyPr/>
        <a:lstStyle/>
        <a:p>
          <a:endParaRPr lang="en-US"/>
        </a:p>
      </dgm:t>
    </dgm:pt>
    <dgm:pt modelId="{B73B0ED1-F67A-4CE9-A1CB-8CF7EC5F1A4C}">
      <dgm:prSet phldrT="[Text]"/>
      <dgm:spPr/>
      <dgm:t>
        <a:bodyPr/>
        <a:lstStyle/>
        <a:p>
          <a:r>
            <a:rPr lang="bn-BD" dirty="0" smtClean="0"/>
            <a:t>জীব পরিসংখানের পরিমাপ সমূহ নির্ণয় করতে পারবে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3F8C4A0-3B71-4CFF-A8BE-E7E7726BF81C}" type="parTrans" cxnId="{4A860E1F-FC85-4782-880E-89F6D56082D0}">
      <dgm:prSet/>
      <dgm:spPr/>
      <dgm:t>
        <a:bodyPr/>
        <a:lstStyle/>
        <a:p>
          <a:endParaRPr lang="en-US"/>
        </a:p>
      </dgm:t>
    </dgm:pt>
    <dgm:pt modelId="{3D60CA09-AAC6-46A9-BB7A-AAAAF89FF598}" type="sibTrans" cxnId="{4A860E1F-FC85-4782-880E-89F6D56082D0}">
      <dgm:prSet/>
      <dgm:spPr/>
      <dgm:t>
        <a:bodyPr/>
        <a:lstStyle/>
        <a:p>
          <a:endParaRPr lang="en-US"/>
        </a:p>
      </dgm:t>
    </dgm:pt>
    <dgm:pt modelId="{06EB877E-B1AA-4A9C-8A8F-95700B4A2708}" type="pres">
      <dgm:prSet presAssocID="{6D1EA6E3-BD92-4A74-B704-F4D51EB8A58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631A9354-E1F6-472D-B747-747686E94D77}" type="pres">
      <dgm:prSet presAssocID="{07D0ECDD-8F25-4FE2-B4F8-291718668CDE}" presName="circle1" presStyleLbl="node1" presStyleIdx="0" presStyleCnt="3"/>
      <dgm:spPr/>
      <dgm:t>
        <a:bodyPr/>
        <a:lstStyle/>
        <a:p>
          <a:endParaRPr lang="en-SG"/>
        </a:p>
      </dgm:t>
    </dgm:pt>
    <dgm:pt modelId="{1A9E5C9B-B286-4BBD-BCDA-BDB36ADF0489}" type="pres">
      <dgm:prSet presAssocID="{07D0ECDD-8F25-4FE2-B4F8-291718668CDE}" presName="space" presStyleCnt="0"/>
      <dgm:spPr/>
      <dgm:t>
        <a:bodyPr/>
        <a:lstStyle/>
        <a:p>
          <a:endParaRPr lang="en-SG"/>
        </a:p>
      </dgm:t>
    </dgm:pt>
    <dgm:pt modelId="{4140C383-9CDA-4A8E-9CA1-59F05DE485F9}" type="pres">
      <dgm:prSet presAssocID="{07D0ECDD-8F25-4FE2-B4F8-291718668CDE}" presName="rect1" presStyleLbl="alignAcc1" presStyleIdx="0" presStyleCnt="3" custScaleX="112342"/>
      <dgm:spPr/>
      <dgm:t>
        <a:bodyPr/>
        <a:lstStyle/>
        <a:p>
          <a:endParaRPr lang="en-SG"/>
        </a:p>
      </dgm:t>
    </dgm:pt>
    <dgm:pt modelId="{4CC1A664-7B53-4846-9850-9636482ECA9E}" type="pres">
      <dgm:prSet presAssocID="{24BE5301-00AA-4E9C-8AF4-34C11BBE5E13}" presName="vertSpace2" presStyleLbl="node1" presStyleIdx="0" presStyleCnt="3"/>
      <dgm:spPr/>
      <dgm:t>
        <a:bodyPr/>
        <a:lstStyle/>
        <a:p>
          <a:endParaRPr lang="en-SG"/>
        </a:p>
      </dgm:t>
    </dgm:pt>
    <dgm:pt modelId="{2809BAC5-ADD2-4B18-88D1-3073C9CF1083}" type="pres">
      <dgm:prSet presAssocID="{24BE5301-00AA-4E9C-8AF4-34C11BBE5E13}" presName="circle2" presStyleLbl="node1" presStyleIdx="1" presStyleCnt="3"/>
      <dgm:spPr/>
      <dgm:t>
        <a:bodyPr/>
        <a:lstStyle/>
        <a:p>
          <a:endParaRPr lang="en-SG"/>
        </a:p>
      </dgm:t>
    </dgm:pt>
    <dgm:pt modelId="{0E0EB270-D155-4FDC-B725-C06953B51660}" type="pres">
      <dgm:prSet presAssocID="{24BE5301-00AA-4E9C-8AF4-34C11BBE5E13}" presName="rect2" presStyleLbl="alignAcc1" presStyleIdx="1" presStyleCnt="3" custScaleX="112342" custScaleY="48214" custLinFactNeighborY="-26854"/>
      <dgm:spPr/>
      <dgm:t>
        <a:bodyPr/>
        <a:lstStyle/>
        <a:p>
          <a:endParaRPr lang="en-SG"/>
        </a:p>
      </dgm:t>
    </dgm:pt>
    <dgm:pt modelId="{FC2DD586-6477-44E6-82D3-E80C29661587}" type="pres">
      <dgm:prSet presAssocID="{BBB37507-7CF2-4195-B4E0-7D696D15AF81}" presName="vertSpace3" presStyleLbl="node1" presStyleIdx="1" presStyleCnt="3"/>
      <dgm:spPr/>
      <dgm:t>
        <a:bodyPr/>
        <a:lstStyle/>
        <a:p>
          <a:endParaRPr lang="en-SG"/>
        </a:p>
      </dgm:t>
    </dgm:pt>
    <dgm:pt modelId="{8AC2BB68-2B7B-4ECA-8781-8FAA6774FA8D}" type="pres">
      <dgm:prSet presAssocID="{BBB37507-7CF2-4195-B4E0-7D696D15AF81}" presName="circle3" presStyleLbl="node1" presStyleIdx="2" presStyleCnt="3"/>
      <dgm:spPr/>
      <dgm:t>
        <a:bodyPr/>
        <a:lstStyle/>
        <a:p>
          <a:endParaRPr lang="en-SG"/>
        </a:p>
      </dgm:t>
    </dgm:pt>
    <dgm:pt modelId="{87341EEC-8455-4F71-A799-67EFC1D0316B}" type="pres">
      <dgm:prSet presAssocID="{BBB37507-7CF2-4195-B4E0-7D696D15AF81}" presName="rect3" presStyleLbl="alignAcc1" presStyleIdx="2" presStyleCnt="3" custScaleX="112342"/>
      <dgm:spPr/>
      <dgm:t>
        <a:bodyPr/>
        <a:lstStyle/>
        <a:p>
          <a:endParaRPr lang="en-SG"/>
        </a:p>
      </dgm:t>
    </dgm:pt>
    <dgm:pt modelId="{AEA04675-D1C2-410D-915C-2EB351942592}" type="pres">
      <dgm:prSet presAssocID="{07D0ECDD-8F25-4FE2-B4F8-291718668CD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E4D1D845-BD0E-406C-8E48-6EAE873842B4}" type="pres">
      <dgm:prSet presAssocID="{07D0ECDD-8F25-4FE2-B4F8-291718668CDE}" presName="rect1ChTx" presStyleLbl="alignAcc1" presStyleIdx="2" presStyleCnt="3" custScaleX="14873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DC6F923-8329-4F57-A26D-5CF0FC86626E}" type="pres">
      <dgm:prSet presAssocID="{24BE5301-00AA-4E9C-8AF4-34C11BBE5E13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1F34B0AF-DB28-40B6-BC2D-34CC616D0B18}" type="pres">
      <dgm:prSet presAssocID="{24BE5301-00AA-4E9C-8AF4-34C11BBE5E13}" presName="rect2ChTx" presStyleLbl="alignAcc1" presStyleIdx="2" presStyleCnt="3" custScaleX="148101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416F2979-0234-47A0-978C-B8FC4DBCFE6A}" type="pres">
      <dgm:prSet presAssocID="{BBB37507-7CF2-4195-B4E0-7D696D15AF81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C6C4B7B0-D612-4BE9-A426-18E6B1B7D702}" type="pres">
      <dgm:prSet presAssocID="{BBB37507-7CF2-4195-B4E0-7D696D15AF81}" presName="rect3ChTx" presStyleLbl="alignAcc1" presStyleIdx="2" presStyleCnt="3" custScaleX="15949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F7E91D46-BFD9-4364-B6D2-C202DF238B97}" type="presOf" srcId="{6D1EA6E3-BD92-4A74-B704-F4D51EB8A585}" destId="{06EB877E-B1AA-4A9C-8A8F-95700B4A2708}" srcOrd="0" destOrd="0" presId="urn:microsoft.com/office/officeart/2005/8/layout/target3"/>
    <dgm:cxn modelId="{B1A22CA8-2A76-4580-9646-6978155587C2}" srcId="{24BE5301-00AA-4E9C-8AF4-34C11BBE5E13}" destId="{D3C773FC-7581-4956-A7E1-B3F0F03CDCD1}" srcOrd="0" destOrd="0" parTransId="{FF3F2E96-740B-4521-A9BD-B925C6996C72}" sibTransId="{2777A4F2-4942-44C1-9DB9-DFF17E922C53}"/>
    <dgm:cxn modelId="{B8EDB9FA-1860-465E-8C4E-23F5B95B9420}" type="presOf" srcId="{C6A2F847-8C01-4D42-8437-565B4FEFCDBA}" destId="{E4D1D845-BD0E-406C-8E48-6EAE873842B4}" srcOrd="0" destOrd="0" presId="urn:microsoft.com/office/officeart/2005/8/layout/target3"/>
    <dgm:cxn modelId="{E30BAF6B-A305-4045-8E0F-55206D720752}" type="presOf" srcId="{07D0ECDD-8F25-4FE2-B4F8-291718668CDE}" destId="{AEA04675-D1C2-410D-915C-2EB351942592}" srcOrd="1" destOrd="0" presId="urn:microsoft.com/office/officeart/2005/8/layout/target3"/>
    <dgm:cxn modelId="{14F57E80-8DE6-41E0-BCDC-A9DE5595B595}" type="presOf" srcId="{BBB37507-7CF2-4195-B4E0-7D696D15AF81}" destId="{416F2979-0234-47A0-978C-B8FC4DBCFE6A}" srcOrd="1" destOrd="0" presId="urn:microsoft.com/office/officeart/2005/8/layout/target3"/>
    <dgm:cxn modelId="{85661D7B-D4D1-47C7-8858-41E2D44E518D}" type="presOf" srcId="{24BE5301-00AA-4E9C-8AF4-34C11BBE5E13}" destId="{0E0EB270-D155-4FDC-B725-C06953B51660}" srcOrd="0" destOrd="0" presId="urn:microsoft.com/office/officeart/2005/8/layout/target3"/>
    <dgm:cxn modelId="{4D23C1BC-94C2-4137-BBB9-36016BDF9E9B}" type="presOf" srcId="{B73B0ED1-F67A-4CE9-A1CB-8CF7EC5F1A4C}" destId="{C6C4B7B0-D612-4BE9-A426-18E6B1B7D702}" srcOrd="0" destOrd="0" presId="urn:microsoft.com/office/officeart/2005/8/layout/target3"/>
    <dgm:cxn modelId="{1825BD5D-9C78-47AE-BF6A-6586094EE86C}" type="presOf" srcId="{D3C773FC-7581-4956-A7E1-B3F0F03CDCD1}" destId="{1F34B0AF-DB28-40B6-BC2D-34CC616D0B18}" srcOrd="0" destOrd="0" presId="urn:microsoft.com/office/officeart/2005/8/layout/target3"/>
    <dgm:cxn modelId="{6AC38CEE-DA0F-4691-86C3-402F7D19AFC4}" srcId="{6D1EA6E3-BD92-4A74-B704-F4D51EB8A585}" destId="{BBB37507-7CF2-4195-B4E0-7D696D15AF81}" srcOrd="2" destOrd="0" parTransId="{718BCC6B-66DC-4571-B6F4-D68B202C36E0}" sibTransId="{6E57A02B-1E60-454E-B7FD-23E3B4ED6F8A}"/>
    <dgm:cxn modelId="{73A9DEC2-FA45-4D21-9C41-A99AC0FEF551}" srcId="{07D0ECDD-8F25-4FE2-B4F8-291718668CDE}" destId="{C6A2F847-8C01-4D42-8437-565B4FEFCDBA}" srcOrd="0" destOrd="0" parTransId="{6E7D2C9B-A7CD-49D1-B8A8-9DB9984B2932}" sibTransId="{8CC73D16-5640-4EAB-92A8-2BABF93218D6}"/>
    <dgm:cxn modelId="{7DBCCA73-32CC-47CF-9E2D-60BFA9498A04}" type="presOf" srcId="{24BE5301-00AA-4E9C-8AF4-34C11BBE5E13}" destId="{2DC6F923-8329-4F57-A26D-5CF0FC86626E}" srcOrd="1" destOrd="0" presId="urn:microsoft.com/office/officeart/2005/8/layout/target3"/>
    <dgm:cxn modelId="{2416BBD5-2792-4546-9DBD-84571C415BEF}" type="presOf" srcId="{07D0ECDD-8F25-4FE2-B4F8-291718668CDE}" destId="{4140C383-9CDA-4A8E-9CA1-59F05DE485F9}" srcOrd="0" destOrd="0" presId="urn:microsoft.com/office/officeart/2005/8/layout/target3"/>
    <dgm:cxn modelId="{4A860E1F-FC85-4782-880E-89F6D56082D0}" srcId="{BBB37507-7CF2-4195-B4E0-7D696D15AF81}" destId="{B73B0ED1-F67A-4CE9-A1CB-8CF7EC5F1A4C}" srcOrd="0" destOrd="0" parTransId="{83F8C4A0-3B71-4CFF-A8BE-E7E7726BF81C}" sibTransId="{3D60CA09-AAC6-46A9-BB7A-AAAAF89FF598}"/>
    <dgm:cxn modelId="{ED3199BE-FC49-42FF-8981-A898B805AAAA}" type="presOf" srcId="{BBB37507-7CF2-4195-B4E0-7D696D15AF81}" destId="{87341EEC-8455-4F71-A799-67EFC1D0316B}" srcOrd="0" destOrd="0" presId="urn:microsoft.com/office/officeart/2005/8/layout/target3"/>
    <dgm:cxn modelId="{6E6C52D7-5027-4681-A179-3E37AE57CC2E}" srcId="{6D1EA6E3-BD92-4A74-B704-F4D51EB8A585}" destId="{24BE5301-00AA-4E9C-8AF4-34C11BBE5E13}" srcOrd="1" destOrd="0" parTransId="{45A65715-3A6B-4E96-BF9C-B40F14133652}" sibTransId="{1036D542-4522-429D-A081-23B2EE584C8C}"/>
    <dgm:cxn modelId="{0C39F7E8-707B-429E-8C5D-A4FDDE301E81}" srcId="{6D1EA6E3-BD92-4A74-B704-F4D51EB8A585}" destId="{07D0ECDD-8F25-4FE2-B4F8-291718668CDE}" srcOrd="0" destOrd="0" parTransId="{C7B1C866-FA68-430E-8359-AE6CCB8F0CC1}" sibTransId="{A185E967-9B4F-48D7-9891-08E3D7F27A79}"/>
    <dgm:cxn modelId="{8665D9EE-C322-498A-93EE-C2469474A7DA}" type="presParOf" srcId="{06EB877E-B1AA-4A9C-8A8F-95700B4A2708}" destId="{631A9354-E1F6-472D-B747-747686E94D77}" srcOrd="0" destOrd="0" presId="urn:microsoft.com/office/officeart/2005/8/layout/target3"/>
    <dgm:cxn modelId="{BA2E50DE-C70B-4D92-A533-ADDDEC744CC3}" type="presParOf" srcId="{06EB877E-B1AA-4A9C-8A8F-95700B4A2708}" destId="{1A9E5C9B-B286-4BBD-BCDA-BDB36ADF0489}" srcOrd="1" destOrd="0" presId="urn:microsoft.com/office/officeart/2005/8/layout/target3"/>
    <dgm:cxn modelId="{B83929E7-80D2-4FDF-9832-3E4B44D1A40C}" type="presParOf" srcId="{06EB877E-B1AA-4A9C-8A8F-95700B4A2708}" destId="{4140C383-9CDA-4A8E-9CA1-59F05DE485F9}" srcOrd="2" destOrd="0" presId="urn:microsoft.com/office/officeart/2005/8/layout/target3"/>
    <dgm:cxn modelId="{EC219BAF-B1C1-4B8B-BBBC-B13320D5B1E1}" type="presParOf" srcId="{06EB877E-B1AA-4A9C-8A8F-95700B4A2708}" destId="{4CC1A664-7B53-4846-9850-9636482ECA9E}" srcOrd="3" destOrd="0" presId="urn:microsoft.com/office/officeart/2005/8/layout/target3"/>
    <dgm:cxn modelId="{78AD17C1-F3CE-47E6-A689-39088F7FF6CC}" type="presParOf" srcId="{06EB877E-B1AA-4A9C-8A8F-95700B4A2708}" destId="{2809BAC5-ADD2-4B18-88D1-3073C9CF1083}" srcOrd="4" destOrd="0" presId="urn:microsoft.com/office/officeart/2005/8/layout/target3"/>
    <dgm:cxn modelId="{1B43F57E-03AF-477B-9980-67336627D860}" type="presParOf" srcId="{06EB877E-B1AA-4A9C-8A8F-95700B4A2708}" destId="{0E0EB270-D155-4FDC-B725-C06953B51660}" srcOrd="5" destOrd="0" presId="urn:microsoft.com/office/officeart/2005/8/layout/target3"/>
    <dgm:cxn modelId="{89E62A2A-C4D6-444B-B1A5-F9F6E33FF34C}" type="presParOf" srcId="{06EB877E-B1AA-4A9C-8A8F-95700B4A2708}" destId="{FC2DD586-6477-44E6-82D3-E80C29661587}" srcOrd="6" destOrd="0" presId="urn:microsoft.com/office/officeart/2005/8/layout/target3"/>
    <dgm:cxn modelId="{5C59CF79-C07C-4DD0-91A6-59165DA81F9A}" type="presParOf" srcId="{06EB877E-B1AA-4A9C-8A8F-95700B4A2708}" destId="{8AC2BB68-2B7B-4ECA-8781-8FAA6774FA8D}" srcOrd="7" destOrd="0" presId="urn:microsoft.com/office/officeart/2005/8/layout/target3"/>
    <dgm:cxn modelId="{8A39E52E-7680-4BE9-9A08-EFB2CF84DCFE}" type="presParOf" srcId="{06EB877E-B1AA-4A9C-8A8F-95700B4A2708}" destId="{87341EEC-8455-4F71-A799-67EFC1D0316B}" srcOrd="8" destOrd="0" presId="urn:microsoft.com/office/officeart/2005/8/layout/target3"/>
    <dgm:cxn modelId="{192FF950-57B9-4789-B43C-F2B0420EB406}" type="presParOf" srcId="{06EB877E-B1AA-4A9C-8A8F-95700B4A2708}" destId="{AEA04675-D1C2-410D-915C-2EB351942592}" srcOrd="9" destOrd="0" presId="urn:microsoft.com/office/officeart/2005/8/layout/target3"/>
    <dgm:cxn modelId="{5122C839-3C27-4B6E-A4F6-1E2D9BC66DD1}" type="presParOf" srcId="{06EB877E-B1AA-4A9C-8A8F-95700B4A2708}" destId="{E4D1D845-BD0E-406C-8E48-6EAE873842B4}" srcOrd="10" destOrd="0" presId="urn:microsoft.com/office/officeart/2005/8/layout/target3"/>
    <dgm:cxn modelId="{D57857FC-9F78-42B2-8FE0-AA1708E47176}" type="presParOf" srcId="{06EB877E-B1AA-4A9C-8A8F-95700B4A2708}" destId="{2DC6F923-8329-4F57-A26D-5CF0FC86626E}" srcOrd="11" destOrd="0" presId="urn:microsoft.com/office/officeart/2005/8/layout/target3"/>
    <dgm:cxn modelId="{C63F6B50-F739-4F17-A7D2-558A636A613E}" type="presParOf" srcId="{06EB877E-B1AA-4A9C-8A8F-95700B4A2708}" destId="{1F34B0AF-DB28-40B6-BC2D-34CC616D0B18}" srcOrd="12" destOrd="0" presId="urn:microsoft.com/office/officeart/2005/8/layout/target3"/>
    <dgm:cxn modelId="{1DB2774A-FC0F-41BB-954B-27AF478B96D1}" type="presParOf" srcId="{06EB877E-B1AA-4A9C-8A8F-95700B4A2708}" destId="{416F2979-0234-47A0-978C-B8FC4DBCFE6A}" srcOrd="13" destOrd="0" presId="urn:microsoft.com/office/officeart/2005/8/layout/target3"/>
    <dgm:cxn modelId="{51D049F8-84F3-4B29-AF63-D845E6D4127C}" type="presParOf" srcId="{06EB877E-B1AA-4A9C-8A8F-95700B4A2708}" destId="{C6C4B7B0-D612-4BE9-A426-18E6B1B7D702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A9354-E1F6-472D-B747-747686E94D77}">
      <dsp:nvSpPr>
        <dsp:cNvPr id="0" name=""/>
        <dsp:cNvSpPr/>
      </dsp:nvSpPr>
      <dsp:spPr>
        <a:xfrm>
          <a:off x="-447677" y="0"/>
          <a:ext cx="4267200" cy="426720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0C383-9CDA-4A8E-9CA1-59F05DE485F9}">
      <dsp:nvSpPr>
        <dsp:cNvPr id="0" name=""/>
        <dsp:cNvSpPr/>
      </dsp:nvSpPr>
      <dsp:spPr>
        <a:xfrm>
          <a:off x="1314440" y="0"/>
          <a:ext cx="6762763" cy="426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kern="1200" dirty="0" smtClean="0">
              <a:latin typeface="NikoshBAN" pitchFamily="2" charset="0"/>
              <a:cs typeface="NikoshBAN" pitchFamily="2" charset="0"/>
            </a:rPr>
            <a:t>১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1314440" y="0"/>
        <a:ext cx="3381381" cy="1280162"/>
      </dsp:txXfrm>
    </dsp:sp>
    <dsp:sp modelId="{2809BAC5-ADD2-4B18-88D1-3073C9CF1083}">
      <dsp:nvSpPr>
        <dsp:cNvPr id="0" name=""/>
        <dsp:cNvSpPr/>
      </dsp:nvSpPr>
      <dsp:spPr>
        <a:xfrm>
          <a:off x="299083" y="1280162"/>
          <a:ext cx="2773677" cy="277367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EB270-D155-4FDC-B725-C06953B51660}">
      <dsp:nvSpPr>
        <dsp:cNvPr id="0" name=""/>
        <dsp:cNvSpPr/>
      </dsp:nvSpPr>
      <dsp:spPr>
        <a:xfrm>
          <a:off x="1314440" y="1253507"/>
          <a:ext cx="6762763" cy="133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kern="1200" dirty="0" smtClean="0">
              <a:latin typeface="NikoshBAN" pitchFamily="2" charset="0"/>
              <a:cs typeface="NikoshBAN" pitchFamily="2" charset="0"/>
            </a:rPr>
            <a:t>২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1314440" y="1253507"/>
        <a:ext cx="3381381" cy="617215"/>
      </dsp:txXfrm>
    </dsp:sp>
    <dsp:sp modelId="{8AC2BB68-2B7B-4ECA-8781-8FAA6774FA8D}">
      <dsp:nvSpPr>
        <dsp:cNvPr id="0" name=""/>
        <dsp:cNvSpPr/>
      </dsp:nvSpPr>
      <dsp:spPr>
        <a:xfrm>
          <a:off x="1045843" y="2560321"/>
          <a:ext cx="1280158" cy="128015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41EEC-8455-4F71-A799-67EFC1D0316B}">
      <dsp:nvSpPr>
        <dsp:cNvPr id="0" name=""/>
        <dsp:cNvSpPr/>
      </dsp:nvSpPr>
      <dsp:spPr>
        <a:xfrm>
          <a:off x="1314440" y="2560321"/>
          <a:ext cx="6762763" cy="12801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kern="1200" dirty="0" smtClean="0">
              <a:latin typeface="NikoshBAN" pitchFamily="2" charset="0"/>
              <a:cs typeface="NikoshBAN" pitchFamily="2" charset="0"/>
            </a:rPr>
            <a:t>৩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1314440" y="2560321"/>
        <a:ext cx="3381381" cy="1280158"/>
      </dsp:txXfrm>
    </dsp:sp>
    <dsp:sp modelId="{E4D1D845-BD0E-406C-8E48-6EAE873842B4}">
      <dsp:nvSpPr>
        <dsp:cNvPr id="0" name=""/>
        <dsp:cNvSpPr/>
      </dsp:nvSpPr>
      <dsp:spPr>
        <a:xfrm>
          <a:off x="3962400" y="0"/>
          <a:ext cx="4476744" cy="128016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>
              <a:latin typeface="Ekushey Lohit" pitchFamily="2" charset="0"/>
              <a:cs typeface="Ekushey Lohit" pitchFamily="2" charset="0"/>
            </a:rPr>
            <a:t>নাবিন্দু</a:t>
          </a:r>
          <a:r>
            <a:rPr lang="en-US" sz="2700" kern="1200" dirty="0" smtClean="0">
              <a:latin typeface="Ekushey Lohit" pitchFamily="2" charset="0"/>
              <a:cs typeface="Ekushey Lohit" pitchFamily="2" charset="0"/>
            </a:rPr>
            <a:t> </a:t>
          </a:r>
          <a:r>
            <a:rPr lang="en-US" sz="2700" kern="1200" dirty="0" err="1" smtClean="0">
              <a:latin typeface="Ekushey Lohit" pitchFamily="2" charset="0"/>
              <a:cs typeface="Ekushey Lohit" pitchFamily="2" charset="0"/>
            </a:rPr>
            <a:t>কি</a:t>
          </a:r>
          <a:r>
            <a:rPr lang="en-US" sz="2700" kern="1200" dirty="0" smtClean="0">
              <a:latin typeface="Ekushey Lohit" pitchFamily="2" charset="0"/>
              <a:cs typeface="Ekushey Lohit" pitchFamily="2" charset="0"/>
            </a:rPr>
            <a:t> </a:t>
          </a:r>
          <a:r>
            <a:rPr lang="en-US" sz="2700" kern="1200" dirty="0" err="1" smtClean="0">
              <a:latin typeface="Ekushey Lohit" pitchFamily="2" charset="0"/>
              <a:cs typeface="Ekushey Lohit" pitchFamily="2" charset="0"/>
            </a:rPr>
            <a:t>জানতে</a:t>
          </a:r>
          <a:r>
            <a:rPr lang="en-US" sz="2700" kern="1200" dirty="0" smtClean="0">
              <a:latin typeface="Ekushey Lohit" pitchFamily="2" charset="0"/>
              <a:cs typeface="Ekushey Lohit" pitchFamily="2" charset="0"/>
            </a:rPr>
            <a:t> </a:t>
          </a:r>
          <a:r>
            <a:rPr lang="en-US" sz="2700" kern="1200" dirty="0" err="1" smtClean="0">
              <a:latin typeface="Ekushey Lohit" pitchFamily="2" charset="0"/>
              <a:cs typeface="Ekushey Lohit" pitchFamily="2" charset="0"/>
            </a:rPr>
            <a:t>পারবে</a:t>
          </a:r>
          <a:r>
            <a:rPr lang="en-US" sz="2700" kern="1200" dirty="0" smtClean="0">
              <a:latin typeface="Ekushey Lohit" pitchFamily="2" charset="0"/>
              <a:cs typeface="Ekushey Lohit" pitchFamily="2" charset="0"/>
            </a:rPr>
            <a:t>।</a:t>
          </a:r>
          <a:r>
            <a:rPr lang="bn-IN" sz="27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>
        <a:off x="3962400" y="0"/>
        <a:ext cx="4476744" cy="1280162"/>
      </dsp:txXfrm>
    </dsp:sp>
    <dsp:sp modelId="{1F34B0AF-DB28-40B6-BC2D-34CC616D0B18}">
      <dsp:nvSpPr>
        <dsp:cNvPr id="0" name=""/>
        <dsp:cNvSpPr/>
      </dsp:nvSpPr>
      <dsp:spPr>
        <a:xfrm>
          <a:off x="3971926" y="1280162"/>
          <a:ext cx="4457691" cy="128015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smtClean="0">
              <a:latin typeface="Ekushey Lohit" pitchFamily="2" charset="0"/>
              <a:cs typeface="Ekushey Lohit" pitchFamily="2" charset="0"/>
            </a:rPr>
            <a:t>থাকে তা বলতে  পারবে।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>
        <a:off x="3971926" y="1280162"/>
        <a:ext cx="4457691" cy="1280158"/>
      </dsp:txXfrm>
    </dsp:sp>
    <dsp:sp modelId="{C6C4B7B0-D612-4BE9-A426-18E6B1B7D702}">
      <dsp:nvSpPr>
        <dsp:cNvPr id="0" name=""/>
        <dsp:cNvSpPr/>
      </dsp:nvSpPr>
      <dsp:spPr>
        <a:xfrm>
          <a:off x="3800467" y="2560321"/>
          <a:ext cx="4800609" cy="128015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700" kern="1200" dirty="0" smtClean="0"/>
            <a:t>জীব পরিসংখানের পরিমাপ সমূহ নির্ণয় করতে পারবে </a:t>
          </a:r>
          <a:endParaRPr lang="en-US" sz="2700" kern="1200" dirty="0">
            <a:latin typeface="NikoshBAN" pitchFamily="2" charset="0"/>
            <a:cs typeface="NikoshBAN" pitchFamily="2" charset="0"/>
          </a:endParaRPr>
        </a:p>
      </dsp:txBody>
      <dsp:txXfrm>
        <a:off x="3800467" y="2560321"/>
        <a:ext cx="4800609" cy="1280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53617-EA1F-446D-989F-0DA262C6EBF2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6F1DD-5E13-4FB4-93B4-07918B0DB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47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slide" Target="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lom_naogaon@yahoo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elody\Desktop\LETTER%20FROM%20MOM%20&amp;%20DAD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Layout" Target="../diagrams/layout1.xml"/><Relationship Id="rId7" Type="http://schemas.openxmlformats.org/officeDocument/2006/relationships/slide" Target="slide19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New folder\Untitled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3" y="-7257"/>
            <a:ext cx="9162143" cy="685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143000" y="712787"/>
            <a:ext cx="7772400" cy="735013"/>
          </a:xfrm>
        </p:spPr>
        <p:txBody>
          <a:bodyPr anchor="ctr">
            <a:normAutofit fontScale="90000"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সবাইকে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95400"/>
            <a:ext cx="2665113" cy="2834793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685800" y="6248400"/>
            <a:ext cx="7391400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514600" y="4038600"/>
            <a:ext cx="6019800" cy="1905000"/>
          </a:xfrm>
        </p:spPr>
        <p:txBody>
          <a:bodyPr anchor="ctr">
            <a:prstTxWarp prst="textWave1">
              <a:avLst/>
            </a:prstTxWarp>
            <a:normAutofit/>
          </a:bodyPr>
          <a:lstStyle/>
          <a:p>
            <a:r>
              <a:rPr lang="bn-BD" sz="8000" u="sng" dirty="0" smtClean="0">
                <a:ln w="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8000" u="sng" dirty="0">
              <a:ln w="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241048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52400"/>
            <a:ext cx="8001000" cy="8019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জীব পরিসংখ্যানের পরিমাপ সমূহ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33350" y="2021174"/>
            <a:ext cx="8858250" cy="430887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2800" dirty="0" smtClean="0"/>
              <a:t> </a:t>
            </a:r>
            <a:r>
              <a:rPr lang="bn-BD" sz="2800" dirty="0" smtClean="0"/>
              <a:t>স্থুলজন্মহার-(</a:t>
            </a:r>
            <a:r>
              <a:rPr lang="bn-BD" sz="2800" dirty="0" smtClean="0">
                <a:latin typeface="Times New Roman" pitchFamily="18" charset="0"/>
              </a:rPr>
              <a:t>Crude Birth Rate-</a:t>
            </a:r>
            <a:r>
              <a:rPr lang="bn-BD" sz="2800" b="1" dirty="0" smtClean="0">
                <a:latin typeface="Times New Roman" pitchFamily="18" charset="0"/>
              </a:rPr>
              <a:t>CBR</a:t>
            </a:r>
            <a:r>
              <a:rPr lang="bn-BD" sz="2800" dirty="0" smtClean="0">
                <a:latin typeface="Times New Roman" pitchFamily="18" charset="0"/>
              </a:rPr>
              <a:t>)</a:t>
            </a:r>
            <a:endParaRPr lang="bn-IN" sz="2800" dirty="0" smtClean="0">
              <a:latin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2400" dirty="0"/>
              <a:t>বয়ঃনির্দিষ্ট প্রজননহার</a:t>
            </a:r>
            <a:r>
              <a:rPr lang="bn-BD" sz="3200" dirty="0"/>
              <a:t>-</a:t>
            </a:r>
            <a:r>
              <a:rPr lang="bn-BD" sz="2800" dirty="0"/>
              <a:t>(</a:t>
            </a:r>
            <a:r>
              <a:rPr lang="bn-BD" sz="2800" dirty="0">
                <a:latin typeface="Times New Roman" pitchFamily="18" charset="0"/>
              </a:rPr>
              <a:t>Age Specific Fertility Rate-</a:t>
            </a:r>
            <a:r>
              <a:rPr lang="bn-BD" sz="2800" b="1" dirty="0">
                <a:latin typeface="Times New Roman" pitchFamily="18" charset="0"/>
              </a:rPr>
              <a:t>ASFR</a:t>
            </a:r>
            <a:r>
              <a:rPr lang="bn-BD" sz="2800" dirty="0">
                <a:latin typeface="Times New Roman" pitchFamily="18" charset="0"/>
              </a:rPr>
              <a:t>)</a:t>
            </a:r>
            <a:endParaRPr lang="bn-BD" sz="3200" dirty="0"/>
          </a:p>
          <a:p>
            <a:pPr marL="457200" indent="-457200">
              <a:buFont typeface="Wingdings" pitchFamily="2" charset="2"/>
              <a:buChar char="v"/>
            </a:pPr>
            <a:r>
              <a:rPr lang="bn-BD" sz="2800" dirty="0"/>
              <a:t>সাধারণ প্রজনন হার - (</a:t>
            </a:r>
            <a:r>
              <a:rPr lang="bn-BD" sz="2800" dirty="0">
                <a:latin typeface="Times New Roman" pitchFamily="18" charset="0"/>
              </a:rPr>
              <a:t>General Fertility Rate-</a:t>
            </a:r>
            <a:r>
              <a:rPr lang="bn-BD" sz="2800" b="1" dirty="0">
                <a:latin typeface="Times New Roman" pitchFamily="18" charset="0"/>
              </a:rPr>
              <a:t>GFR</a:t>
            </a:r>
            <a:r>
              <a:rPr lang="bn-BD" sz="2800" dirty="0" smtClean="0">
                <a:latin typeface="Times New Roman" pitchFamily="18" charset="0"/>
              </a:rPr>
              <a:t>)</a:t>
            </a:r>
            <a:endParaRPr lang="bn-IN" sz="2800" dirty="0" smtClean="0">
              <a:latin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dirty="0"/>
              <a:t>মোট প্রজনন হার-</a:t>
            </a:r>
            <a:r>
              <a:rPr lang="bn-BD" sz="2800" dirty="0">
                <a:latin typeface="Times New Roman" pitchFamily="18" charset="0"/>
              </a:rPr>
              <a:t>(Total Fertility Rate-</a:t>
            </a:r>
            <a:r>
              <a:rPr lang="bn-BD" sz="2800" b="1" dirty="0">
                <a:latin typeface="Times New Roman" pitchFamily="18" charset="0"/>
              </a:rPr>
              <a:t>TFR</a:t>
            </a:r>
            <a:r>
              <a:rPr lang="bn-BD" sz="2800" dirty="0" smtClean="0">
                <a:latin typeface="Times New Roman" pitchFamily="18" charset="0"/>
              </a:rPr>
              <a:t>)</a:t>
            </a:r>
            <a:endParaRPr lang="bn-IN" sz="2800" dirty="0" smtClean="0">
              <a:latin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/>
              <a:t>বৈবাহিক </a:t>
            </a:r>
            <a:r>
              <a:rPr lang="bn-BD" sz="2800" dirty="0"/>
              <a:t>বয়ঃনির্দিষ্ট </a:t>
            </a:r>
            <a:r>
              <a:rPr lang="bn-BD" sz="2800" dirty="0" smtClean="0"/>
              <a:t>প্রজননহার-</a:t>
            </a:r>
            <a:r>
              <a:rPr lang="bn-BD" sz="2800" dirty="0" smtClean="0">
                <a:latin typeface="Times New Roman" pitchFamily="18" charset="0"/>
              </a:rPr>
              <a:t> </a:t>
            </a:r>
            <a:r>
              <a:rPr lang="bn-BD" sz="2800" dirty="0">
                <a:latin typeface="Times New Roman" pitchFamily="18" charset="0"/>
              </a:rPr>
              <a:t>(Marital Age Specific </a:t>
            </a:r>
            <a:r>
              <a:rPr lang="bn-IN" sz="2800" dirty="0" smtClean="0">
                <a:latin typeface="Times New Roman" pitchFamily="18" charset="0"/>
              </a:rPr>
              <a:t> </a:t>
            </a:r>
            <a:r>
              <a:rPr lang="bn-BD" sz="2800" dirty="0" smtClean="0">
                <a:latin typeface="Times New Roman" pitchFamily="18" charset="0"/>
              </a:rPr>
              <a:t>Fertility </a:t>
            </a:r>
            <a:r>
              <a:rPr lang="bn-BD" sz="2800" dirty="0">
                <a:latin typeface="Times New Roman" pitchFamily="18" charset="0"/>
              </a:rPr>
              <a:t>Rate-</a:t>
            </a:r>
            <a:r>
              <a:rPr lang="bn-BD" sz="2800" b="1" dirty="0">
                <a:latin typeface="Times New Roman" pitchFamily="18" charset="0"/>
              </a:rPr>
              <a:t>MASFR</a:t>
            </a:r>
            <a:r>
              <a:rPr lang="bn-BD" sz="2800" dirty="0" smtClean="0">
                <a:latin typeface="Times New Roman" pitchFamily="18" charset="0"/>
              </a:rPr>
              <a:t>)</a:t>
            </a:r>
            <a:endParaRPr lang="bn-BD" sz="2800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/>
              <a:t>সঞ্চয়িত </a:t>
            </a:r>
            <a:r>
              <a:rPr lang="bn-BD" sz="2800" dirty="0"/>
              <a:t>বয়ঃনির্দিষ্ট </a:t>
            </a:r>
            <a:r>
              <a:rPr lang="bn-BD" sz="2800" dirty="0" smtClean="0"/>
              <a:t>প্রজননহার-</a:t>
            </a:r>
            <a:r>
              <a:rPr lang="bn-IN" sz="2800" dirty="0" smtClean="0"/>
              <a:t> </a:t>
            </a:r>
            <a:r>
              <a:rPr lang="bn-BD" sz="2800" dirty="0" smtClean="0">
                <a:latin typeface="Times New Roman" pitchFamily="18" charset="0"/>
              </a:rPr>
              <a:t>(Cumulative Age Specific Fertility Rate-</a:t>
            </a:r>
            <a:r>
              <a:rPr lang="bn-BD" sz="2800" b="1" dirty="0" smtClean="0">
                <a:latin typeface="Times New Roman" pitchFamily="18" charset="0"/>
              </a:rPr>
              <a:t>ASFR</a:t>
            </a:r>
            <a:r>
              <a:rPr lang="bn-BD" sz="2800" dirty="0" smtClean="0">
                <a:latin typeface="Times New Roman" pitchFamily="18" charset="0"/>
              </a:rPr>
              <a:t>)</a:t>
            </a:r>
            <a:endParaRPr lang="bn-BD" sz="32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bn-BD" sz="2800" dirty="0" smtClean="0"/>
              <a:t>আদর্শ জন্মহার-(</a:t>
            </a:r>
            <a:r>
              <a:rPr lang="bn-BD" sz="2800" dirty="0" smtClean="0">
                <a:latin typeface="Times New Roman" pitchFamily="18" charset="0"/>
              </a:rPr>
              <a:t>Standardised Birth Rate-</a:t>
            </a:r>
            <a:r>
              <a:rPr lang="bn-BD" sz="2800" b="1" dirty="0" smtClean="0">
                <a:latin typeface="Times New Roman" pitchFamily="18" charset="0"/>
              </a:rPr>
              <a:t>SBR</a:t>
            </a:r>
            <a:r>
              <a:rPr lang="bn-BD" sz="2800" dirty="0" smtClean="0">
                <a:latin typeface="Times New Roman" pitchFamily="18" charset="0"/>
              </a:rPr>
              <a:t>)</a:t>
            </a:r>
            <a:r>
              <a:rPr lang="bn-IN" sz="2800" dirty="0" smtClean="0">
                <a:latin typeface="Times New Roman" pitchFamily="18" charset="0"/>
              </a:rPr>
              <a:t> </a:t>
            </a:r>
            <a:endParaRPr lang="bn-BD" sz="1600" dirty="0" smtClean="0"/>
          </a:p>
          <a:p>
            <a:r>
              <a:rPr lang="bn-BD" dirty="0" smtClean="0"/>
              <a:t> 	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33400" y="1066800"/>
            <a:ext cx="8001000" cy="914400"/>
          </a:xfrm>
          <a:prstGeom prst="ellipse">
            <a:avLst/>
          </a:prstGeom>
          <a:solidFill>
            <a:srgbClr val="009900"/>
          </a:solidFill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</a:rPr>
              <a:t>জন্মহার-</a:t>
            </a:r>
            <a:r>
              <a:rPr lang="bn-BD" sz="4400" b="1" dirty="0" smtClean="0">
                <a:solidFill>
                  <a:srgbClr val="002060"/>
                </a:solidFill>
                <a:latin typeface="Times New Roman" pitchFamily="18" charset="0"/>
              </a:rPr>
              <a:t>Birth Rate</a:t>
            </a:r>
            <a:endParaRPr lang="bn-BD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28600"/>
            <a:ext cx="723900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chemeClr val="bg2">
                    <a:lumMod val="50000"/>
                  </a:schemeClr>
                </a:solidFill>
              </a:rPr>
              <a:t>মৃত্যুহার </a:t>
            </a:r>
            <a:r>
              <a:rPr lang="bn-BD" sz="5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–Death Rate</a:t>
            </a:r>
            <a:endParaRPr lang="bn-BD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371600"/>
            <a:ext cx="8991600" cy="3505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chemeClr val="tx1"/>
                </a:solidFill>
              </a:rPr>
              <a:t>স্থুল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মৃত্যুহার</a:t>
            </a:r>
            <a:r>
              <a:rPr lang="en-US" sz="3600" dirty="0" smtClean="0">
                <a:solidFill>
                  <a:schemeClr val="tx1"/>
                </a:solidFill>
              </a:rPr>
              <a:t>-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Crude Death Rate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chemeClr val="tx1"/>
                </a:solidFill>
              </a:rPr>
              <a:t>বয়ঃনির্দিষ্ট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মৃত্যুহার</a:t>
            </a:r>
            <a:r>
              <a:rPr lang="en-US" sz="3600" dirty="0" smtClean="0">
                <a:solidFill>
                  <a:schemeClr val="tx1"/>
                </a:solidFill>
              </a:rPr>
              <a:t>-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Age Specific Death Rate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chemeClr val="tx1"/>
                </a:solidFill>
              </a:rPr>
              <a:t>আদর্শ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মৃত্যুহার-Standardised</a:t>
            </a:r>
            <a:r>
              <a:rPr lang="en-US" sz="3600" dirty="0" smtClean="0">
                <a:solidFill>
                  <a:schemeClr val="tx1"/>
                </a:solidFill>
              </a:rPr>
              <a:t> Death Rate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chemeClr val="tx1"/>
                </a:solidFill>
              </a:rPr>
              <a:t>শিশু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মৃত্যুহার</a:t>
            </a:r>
            <a:r>
              <a:rPr lang="en-US" sz="3600" dirty="0" smtClean="0">
                <a:solidFill>
                  <a:schemeClr val="tx1"/>
                </a:solidFill>
              </a:rPr>
              <a:t>-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Infant Mortality Rate 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4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04800"/>
            <a:ext cx="6477000" cy="646331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/>
              <a:t>স্থুলজন্মহার-(</a:t>
            </a:r>
            <a:r>
              <a:rPr lang="bn-BD" sz="3600" dirty="0">
                <a:latin typeface="Times New Roman" pitchFamily="18" charset="0"/>
              </a:rPr>
              <a:t>Crude Birth Rate-</a:t>
            </a:r>
            <a:r>
              <a:rPr lang="bn-BD" sz="3600" b="1" dirty="0">
                <a:latin typeface="Times New Roman" pitchFamily="18" charset="0"/>
              </a:rPr>
              <a:t>CBR</a:t>
            </a:r>
            <a:r>
              <a:rPr lang="bn-BD" sz="3600" dirty="0">
                <a:solidFill>
                  <a:schemeClr val="bg1"/>
                </a:solidFill>
                <a:latin typeface="Times New Roman" pitchFamily="18" charset="0"/>
              </a:rPr>
              <a:t>)</a:t>
            </a:r>
            <a:endParaRPr lang="bn-BD" sz="3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066800"/>
            <a:ext cx="3886200" cy="2209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</a:rPr>
              <a:t>B</a:t>
            </a:r>
            <a:r>
              <a:rPr lang="bn-BD" sz="4000" dirty="0" smtClean="0">
                <a:solidFill>
                  <a:schemeClr val="tx1"/>
                </a:solidFill>
              </a:rPr>
              <a:t>aby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1076793"/>
            <a:ext cx="4648200" cy="2209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E30F1E"/>
                </a:solidFill>
              </a:rPr>
              <a:t>People</a:t>
            </a:r>
            <a:endParaRPr lang="en-US" sz="6000" dirty="0">
              <a:solidFill>
                <a:srgbClr val="E30F1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2400" y="3429000"/>
                <a:ext cx="8839200" cy="303800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bn-BD" sz="2800" dirty="0" smtClean="0">
                    <a:solidFill>
                      <a:srgbClr val="0C10A4"/>
                    </a:solidFill>
                  </a:rPr>
                  <a:t>স্থুলজন্মহার</a:t>
                </a:r>
                <a:r>
                  <a:rPr lang="en-US" sz="2800" dirty="0" smtClean="0">
                    <a:solidFill>
                      <a:srgbClr val="0C10A4"/>
                    </a:solidFill>
                  </a:rPr>
                  <a:t>ঃ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কোনদেশেবাঅঞ্চলেএকটিনির্দিষ্টসময়েপ্রতিএকহাজারজনজনসংখ্যারমধ্যেযতজনজীবন্তশিশুজন্মগ্রহণকরেতাকে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ঐ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দেশের</a:t>
                </a:r>
                <a:r>
                  <a:rPr lang="bn-BD" sz="2800" dirty="0" smtClean="0">
                    <a:solidFill>
                      <a:schemeClr val="tx1"/>
                    </a:solidFill>
                  </a:rPr>
                  <a:t>স্থুলজন্মহার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বলে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। </a:t>
                </a:r>
                <a:endParaRPr lang="bn-BD" sz="2800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</a:rPr>
                  <a:t>CBR=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1000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bn-BD" sz="2800" dirty="0">
                    <a:solidFill>
                      <a:schemeClr val="tx1"/>
                    </a:solidFill>
                  </a:rPr>
                  <a:t>এখানে ,    </a:t>
                </a:r>
                <a:r>
                  <a:rPr lang="en-US" sz="2800" dirty="0">
                    <a:solidFill>
                      <a:schemeClr val="tx1"/>
                    </a:solidFill>
                  </a:rPr>
                  <a:t>B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=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একবছরে</a:t>
                </a:r>
                <a:r>
                  <a:rPr lang="bn-BD" sz="2800" dirty="0" smtClean="0">
                    <a:solidFill>
                      <a:schemeClr val="tx1"/>
                    </a:solidFill>
                  </a:rPr>
                  <a:t>জন্মগ্রহনকারী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জীবন্ত</a:t>
                </a:r>
                <a:r>
                  <a:rPr lang="bn-BD" sz="2800" dirty="0" smtClean="0">
                    <a:solidFill>
                      <a:schemeClr val="tx1"/>
                    </a:solidFill>
                  </a:rPr>
                  <a:t>শিশুর </a:t>
                </a:r>
                <a:r>
                  <a:rPr lang="bn-BD" sz="2800" dirty="0">
                    <a:solidFill>
                      <a:schemeClr val="tx1"/>
                    </a:solidFill>
                  </a:rPr>
                  <a:t>সংখা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P=</a:t>
                </a:r>
                <a:r>
                  <a:rPr lang="bn-BD" sz="2800" dirty="0">
                    <a:solidFill>
                      <a:schemeClr val="tx1"/>
                    </a:solidFill>
                  </a:rPr>
                  <a:t> মোট জনসংখ্যা 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429000"/>
                <a:ext cx="8839200" cy="3038007"/>
              </a:xfrm>
              <a:prstGeom prst="rect">
                <a:avLst/>
              </a:prstGeom>
              <a:blipFill rotWithShape="1">
                <a:blip r:embed="rId4"/>
                <a:stretch>
                  <a:fillRect l="-1309" t="-2600" r="-3306" b="-6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889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9889"/>
            <a:ext cx="8839200" cy="584775"/>
          </a:xfrm>
          <a:prstGeom prst="rect">
            <a:avLst/>
          </a:prstGeom>
          <a:solidFill>
            <a:srgbClr val="F61EF6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/>
              <a:t>সাধারণ</a:t>
            </a:r>
            <a:r>
              <a:rPr lang="bn-BD" sz="3200" b="1" dirty="0" smtClean="0"/>
              <a:t> </a:t>
            </a:r>
            <a:r>
              <a:rPr lang="bn-BD" sz="3200" b="1" dirty="0"/>
              <a:t>প্রজননহার-</a:t>
            </a:r>
            <a:r>
              <a:rPr lang="bn-BD" sz="2800" b="1" dirty="0" smtClean="0"/>
              <a:t>(</a:t>
            </a:r>
            <a:r>
              <a:rPr lang="en-US" sz="2800" b="1" dirty="0" smtClean="0">
                <a:latin typeface="Times New Roman" pitchFamily="18" charset="0"/>
              </a:rPr>
              <a:t>General </a:t>
            </a:r>
            <a:r>
              <a:rPr lang="bn-BD" sz="2800" b="1" dirty="0" smtClean="0">
                <a:latin typeface="Times New Roman" pitchFamily="18" charset="0"/>
              </a:rPr>
              <a:t>Fertility Rate-</a:t>
            </a:r>
            <a:r>
              <a:rPr lang="en-US" sz="2800" b="1" dirty="0" smtClean="0">
                <a:latin typeface="Times New Roman" pitchFamily="18" charset="0"/>
              </a:rPr>
              <a:t>G</a:t>
            </a:r>
            <a:r>
              <a:rPr lang="bn-BD" sz="2800" b="1" dirty="0" smtClean="0">
                <a:latin typeface="Times New Roman" pitchFamily="18" charset="0"/>
              </a:rPr>
              <a:t>FR</a:t>
            </a:r>
            <a:r>
              <a:rPr lang="bn-BD" sz="2800" b="1" dirty="0">
                <a:latin typeface="Times New Roman" pitchFamily="18" charset="0"/>
              </a:rPr>
              <a:t>)</a:t>
            </a:r>
            <a:endParaRPr lang="bn-BD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2400" y="3200400"/>
                <a:ext cx="8839200" cy="3429000"/>
              </a:xfrm>
              <a:prstGeom prst="rect">
                <a:avLst/>
              </a:prstGeom>
              <a:solidFill>
                <a:srgbClr val="0C10A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bn-BD" sz="3200" b="1" dirty="0" smtClean="0"/>
              </a:p>
              <a:p>
                <a:pPr algn="just"/>
                <a:endParaRPr lang="bn-BD" sz="3200" b="1" dirty="0"/>
              </a:p>
              <a:p>
                <a:pPr algn="just"/>
                <a:endParaRPr lang="bn-BD" sz="3200" b="1" dirty="0" smtClean="0"/>
              </a:p>
              <a:p>
                <a:pPr algn="just"/>
                <a:endParaRPr lang="bn-BD" sz="3200" b="1" dirty="0"/>
              </a:p>
              <a:p>
                <a:pPr algn="just"/>
                <a:endParaRPr lang="bn-BD" sz="3200" b="1" dirty="0" smtClean="0"/>
              </a:p>
              <a:p>
                <a:pPr algn="just"/>
                <a:r>
                  <a:rPr lang="en-US" sz="2800" dirty="0" err="1" smtClean="0"/>
                  <a:t>কোনদেশের</a:t>
                </a:r>
                <a:r>
                  <a:rPr lang="en-US" sz="2800" dirty="0" smtClean="0"/>
                  <a:t> ১৫ </a:t>
                </a:r>
                <a:r>
                  <a:rPr lang="en-US" sz="2800" dirty="0" err="1" smtClean="0"/>
                  <a:t>থেকে</a:t>
                </a:r>
                <a:r>
                  <a:rPr lang="en-US" sz="2800" dirty="0" smtClean="0"/>
                  <a:t> ৪৯ </a:t>
                </a:r>
                <a:r>
                  <a:rPr lang="en-US" sz="2800" dirty="0" err="1" smtClean="0"/>
                  <a:t>বছরবয়সীমহিলারসংখ্যারসাথে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একটিনির্দিষ্টসময়ে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জন্মগ্রহণকারীজীবন্তশিশুরসংখ্যারঅনুপাতকেসাধারণ</a:t>
                </a:r>
                <a:r>
                  <a:rPr lang="en-US" sz="2800" dirty="0" err="1"/>
                  <a:t>প্রজনন</a:t>
                </a:r>
                <a:r>
                  <a:rPr lang="en-US" sz="2800" dirty="0" err="1" smtClean="0"/>
                  <a:t>হারবলে</a:t>
                </a:r>
                <a:r>
                  <a:rPr lang="bn-BD" sz="2800" dirty="0" smtClean="0"/>
                  <a:t>।</a:t>
                </a:r>
              </a:p>
              <a:p>
                <a:pPr algn="just"/>
                <a:r>
                  <a:rPr lang="en-US" sz="2800" dirty="0" smtClean="0"/>
                  <a:t>GFR</a:t>
                </a:r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15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49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1000</m:t>
                    </m:r>
                  </m:oMath>
                </a14:m>
                <a:endParaRPr lang="en-US" sz="2800" dirty="0"/>
              </a:p>
              <a:p>
                <a:endParaRPr lang="en-US" sz="2000" dirty="0" smtClean="0"/>
              </a:p>
              <a:p>
                <a:r>
                  <a:rPr lang="bn-BD" sz="2800" dirty="0" smtClean="0"/>
                  <a:t>এখানে </a:t>
                </a:r>
                <a:r>
                  <a:rPr lang="bn-BD" sz="2800" dirty="0">
                    <a:solidFill>
                      <a:schemeClr val="bg1"/>
                    </a:solidFill>
                  </a:rPr>
                  <a:t>,  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        B= </a:t>
                </a:r>
                <a:r>
                  <a:rPr lang="en-US" sz="2800" dirty="0" err="1" smtClean="0">
                    <a:solidFill>
                      <a:schemeClr val="bg1"/>
                    </a:solidFill>
                  </a:rPr>
                  <a:t>এক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বছরে</a:t>
                </a:r>
                <a:r>
                  <a:rPr lang="bn-BD" sz="2800" dirty="0">
                    <a:solidFill>
                      <a:schemeClr val="bg1"/>
                    </a:solidFill>
                  </a:rPr>
                  <a:t>জন্মগ্রহনকারী </a:t>
                </a:r>
                <a:r>
                  <a:rPr lang="bn-BD" sz="2800" dirty="0" smtClean="0">
                    <a:solidFill>
                      <a:schemeClr val="bg1"/>
                    </a:solidFill>
                  </a:rPr>
                  <a:t>শিশুর </a:t>
                </a:r>
                <a:r>
                  <a:rPr lang="bn-BD" sz="2800" dirty="0">
                    <a:solidFill>
                      <a:schemeClr val="bg1"/>
                    </a:solidFill>
                  </a:rPr>
                  <a:t>সংখা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15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49</m:t>
                        </m:r>
                      </m:sub>
                    </m:sSub>
                  </m:oMath>
                </a14:m>
                <a:r>
                  <a:rPr lang="en-US" sz="2800" dirty="0" smtClean="0"/>
                  <a:t>= </a:t>
                </a:r>
                <a:r>
                  <a:rPr lang="en-US" sz="2800" dirty="0" smtClean="0">
                    <a:latin typeface="+mj-lt"/>
                  </a:rPr>
                  <a:t>১৫ </a:t>
                </a:r>
                <a:r>
                  <a:rPr lang="en-US" sz="2800" dirty="0">
                    <a:latin typeface="+mj-lt"/>
                  </a:rPr>
                  <a:t>থেকে ৪৯ বছর </a:t>
                </a:r>
                <a:r>
                  <a:rPr lang="en-US" sz="2800" dirty="0" err="1">
                    <a:latin typeface="+mj-lt"/>
                  </a:rPr>
                  <a:t>বয়সী</a:t>
                </a:r>
                <a:r>
                  <a:rPr lang="en-US" sz="2800" dirty="0" err="1" smtClean="0">
                    <a:latin typeface="+mj-lt"/>
                  </a:rPr>
                  <a:t>মোটমহিলারসংখ্যা</a:t>
                </a:r>
              </a:p>
              <a:p>
                <a:endParaRPr lang="en-US" sz="3200" dirty="0"/>
              </a:p>
              <a:p>
                <a:endParaRPr lang="bn-BD" sz="3200" dirty="0"/>
              </a:p>
              <a:p>
                <a:endParaRPr lang="bn-BD" sz="3200" dirty="0" smtClean="0"/>
              </a:p>
              <a:p>
                <a:endParaRPr lang="en-US" sz="3200" dirty="0"/>
              </a:p>
              <a:p>
                <a:pPr algn="just"/>
                <a:endParaRPr lang="bn-BD" sz="3200" b="1" dirty="0" smtClean="0"/>
              </a:p>
              <a:p>
                <a:pPr algn="just"/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200400"/>
                <a:ext cx="8839200" cy="3429000"/>
              </a:xfrm>
              <a:prstGeom prst="rect">
                <a:avLst/>
              </a:prstGeom>
              <a:blipFill rotWithShape="1">
                <a:blip r:embed="rId2"/>
                <a:stretch>
                  <a:fillRect l="-1653" t="-70265" r="-3306" b="-73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810000" y="838200"/>
            <a:ext cx="5181600" cy="2286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Female</a:t>
            </a:r>
            <a:endParaRPr lang="en-US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630" y="838200"/>
            <a:ext cx="3505200" cy="2286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Baby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0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9889"/>
            <a:ext cx="8839200" cy="584775"/>
          </a:xfrm>
          <a:prstGeom prst="rect">
            <a:avLst/>
          </a:prstGeom>
          <a:solidFill>
            <a:srgbClr val="F61EF6"/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b="1" dirty="0"/>
              <a:t>বয়ঃনির্দিষ্ট প্রজননহার-</a:t>
            </a:r>
            <a:r>
              <a:rPr lang="bn-BD" sz="2800" b="1" dirty="0"/>
              <a:t>(</a:t>
            </a:r>
            <a:r>
              <a:rPr lang="bn-BD" sz="2800" b="1" dirty="0">
                <a:latin typeface="Times New Roman" pitchFamily="18" charset="0"/>
              </a:rPr>
              <a:t>Age Specific Fertility Rate-ASFR)</a:t>
            </a:r>
            <a:endParaRPr lang="bn-BD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2400" y="693108"/>
                <a:ext cx="8839200" cy="5707691"/>
              </a:xfrm>
              <a:prstGeom prst="rect">
                <a:avLst/>
              </a:prstGeom>
              <a:solidFill>
                <a:srgbClr val="0C10A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bn-BD" sz="3200" b="1" dirty="0" smtClean="0"/>
              </a:p>
              <a:p>
                <a:pPr algn="just"/>
                <a:endParaRPr lang="bn-BD" sz="3200" b="1" dirty="0"/>
              </a:p>
              <a:p>
                <a:pPr algn="just"/>
                <a:endParaRPr lang="bn-BD" sz="3200" b="1" dirty="0" smtClean="0"/>
              </a:p>
              <a:p>
                <a:pPr algn="just"/>
                <a:endParaRPr lang="bn-BD" sz="3200" b="1" dirty="0"/>
              </a:p>
              <a:p>
                <a:pPr algn="just"/>
                <a:endParaRPr lang="bn-BD" sz="3200" b="1" dirty="0" smtClean="0"/>
              </a:p>
              <a:p>
                <a:pPr algn="just"/>
                <a:endParaRPr lang="bn-BD" sz="3200" b="1" dirty="0"/>
              </a:p>
              <a:p>
                <a:pPr algn="just"/>
                <a:endParaRPr lang="bn-BD" sz="3200" b="1" dirty="0" smtClean="0"/>
              </a:p>
              <a:p>
                <a:pPr algn="just"/>
                <a:endParaRPr lang="bn-BD" sz="3200" b="1" dirty="0"/>
              </a:p>
              <a:p>
                <a:pPr algn="just"/>
                <a:endParaRPr lang="bn-BD" sz="3200" b="1" dirty="0" smtClean="0"/>
              </a:p>
              <a:p>
                <a:pPr algn="just"/>
                <a:endParaRPr lang="bn-BD" sz="3200" b="1" dirty="0"/>
              </a:p>
              <a:p>
                <a:pPr algn="just"/>
                <a:r>
                  <a:rPr lang="en-US" sz="2800" b="1" dirty="0" smtClean="0"/>
                  <a:t>১৫ </a:t>
                </a:r>
                <a:r>
                  <a:rPr lang="en-US" sz="2800" b="1" dirty="0" err="1" smtClean="0"/>
                  <a:t>থেকে</a:t>
                </a:r>
                <a:r>
                  <a:rPr lang="en-US" sz="2800" b="1" dirty="0" smtClean="0"/>
                  <a:t> ৪৯ </a:t>
                </a:r>
                <a:r>
                  <a:rPr lang="en-US" sz="2800" b="1" dirty="0" err="1" smtClean="0"/>
                  <a:t>বছরবয়সীমহিলারদেরকে</a:t>
                </a:r>
                <a:r>
                  <a:rPr lang="en-US" sz="2800" b="1" dirty="0" smtClean="0"/>
                  <a:t> ৭টি </a:t>
                </a:r>
                <a:r>
                  <a:rPr lang="en-US" sz="2800" b="1" dirty="0" err="1" smtClean="0"/>
                  <a:t>সমানবয়সগ্রুপে</a:t>
                </a:r>
                <a:r>
                  <a:rPr lang="bn-BD" sz="2800" b="1" dirty="0" smtClean="0"/>
                  <a:t> বিভক্ত করে প্রতিটি </a:t>
                </a:r>
                <a:r>
                  <a:rPr lang="en-US" sz="2800" b="1" dirty="0" err="1"/>
                  <a:t>গ্রুপেরপ্রজনন</a:t>
                </a:r>
                <a:r>
                  <a:rPr lang="en-US" sz="2800" b="1" dirty="0" err="1" smtClean="0"/>
                  <a:t>হার</a:t>
                </a:r>
                <a:r>
                  <a:rPr lang="bn-BD" sz="2800" b="1" dirty="0" smtClean="0"/>
                  <a:t> নির্ণয় করা হয়। </a:t>
                </a:r>
                <a:r>
                  <a:rPr lang="en-US" sz="2800" b="1" dirty="0" err="1" smtClean="0"/>
                  <a:t>নির্দিষ্টবয়সগ্রুপেরপ্রজননহারকে</a:t>
                </a:r>
                <a:r>
                  <a:rPr lang="bn-BD" sz="2800" b="1" dirty="0"/>
                  <a:t>বয়ঃনির্দিষ্ট </a:t>
                </a:r>
                <a:r>
                  <a:rPr lang="bn-BD" sz="2800" b="1" dirty="0" smtClean="0"/>
                  <a:t>প্রজননহার</a:t>
                </a:r>
                <a:r>
                  <a:rPr lang="en-US" sz="2800" b="1" dirty="0" err="1" smtClean="0"/>
                  <a:t>বলে</a:t>
                </a:r>
                <a:r>
                  <a:rPr lang="en-US" sz="2800" b="1" dirty="0" smtClean="0"/>
                  <a:t>। </a:t>
                </a:r>
                <a:endParaRPr lang="bn-BD" sz="2800" b="1" dirty="0" smtClean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>
                    <a:solidFill>
                      <a:srgbClr val="00FF00"/>
                    </a:solidFill>
                  </a:rPr>
                  <a:t>ASFR=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FF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srgbClr val="00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solidFill>
                                  <a:srgbClr val="00FF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FF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3200" i="1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200" i="1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1000</m:t>
                    </m:r>
                  </m:oMath>
                </a14:m>
                <a:endParaRPr lang="en-US" sz="3200" dirty="0">
                  <a:solidFill>
                    <a:srgbClr val="00FF00"/>
                  </a:solidFill>
                </a:endParaRPr>
              </a:p>
              <a:p>
                <a:r>
                  <a:rPr lang="bn-BD" sz="3200" dirty="0" smtClean="0"/>
                  <a:t>এখানে </a:t>
                </a:r>
                <a:r>
                  <a:rPr lang="bn-BD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= </a:t>
                </a:r>
                <a:r>
                  <a:rPr lang="en-US" sz="3200" dirty="0" smtClean="0"/>
                  <a:t>i </a:t>
                </a:r>
                <a:r>
                  <a:rPr lang="bn-BD" sz="3200" dirty="0" smtClean="0"/>
                  <a:t>তম </a:t>
                </a:r>
                <a:r>
                  <a:rPr lang="bn-BD" sz="3200" dirty="0">
                    <a:solidFill>
                      <a:schemeClr val="bg1"/>
                    </a:solidFill>
                  </a:rPr>
                  <a:t>শ্রেণীরজন্মগ্রহনকারী </a:t>
                </a:r>
                <a:r>
                  <a:rPr lang="en-US" sz="3200" dirty="0" err="1">
                    <a:solidFill>
                      <a:schemeClr val="bg1"/>
                    </a:solidFill>
                  </a:rPr>
                  <a:t>জীবন্ত</a:t>
                </a:r>
                <a:r>
                  <a:rPr lang="bn-BD" sz="3200" dirty="0">
                    <a:solidFill>
                      <a:schemeClr val="bg1"/>
                    </a:solidFill>
                  </a:rPr>
                  <a:t>শিশুর সংখা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n-BD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bn-BD" sz="32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bn-BD" sz="3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 smtClean="0"/>
                  <a:t>=</a:t>
                </a:r>
                <a:r>
                  <a:rPr lang="en-US" sz="3200" dirty="0" err="1"/>
                  <a:t>i</a:t>
                </a:r>
                <a:r>
                  <a:rPr lang="bn-BD" sz="3200" dirty="0"/>
                  <a:t>তম শ্রেণীরমোট মহিলার </a:t>
                </a:r>
                <a:r>
                  <a:rPr lang="bn-BD" sz="3200" dirty="0" smtClean="0"/>
                  <a:t>সংখ্যা</a:t>
                </a:r>
              </a:p>
              <a:p>
                <a:endParaRPr lang="bn-BD" sz="3200" dirty="0"/>
              </a:p>
              <a:p>
                <a:endParaRPr lang="bn-BD" sz="3200" dirty="0" smtClean="0"/>
              </a:p>
              <a:p>
                <a:endParaRPr lang="en-US" sz="3200" dirty="0"/>
              </a:p>
              <a:p>
                <a:pPr algn="just"/>
                <a:endParaRPr lang="bn-BD" sz="3200" b="1" dirty="0" smtClean="0"/>
              </a:p>
              <a:p>
                <a:pPr algn="just"/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93108"/>
                <a:ext cx="8839200" cy="5707691"/>
              </a:xfrm>
              <a:prstGeom prst="rect">
                <a:avLst/>
              </a:prstGeom>
              <a:blipFill rotWithShape="1">
                <a:blip r:embed="rId2"/>
                <a:stretch>
                  <a:fillRect l="-1582" t="-53936" r="-2407" b="-5606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810000" y="693108"/>
            <a:ext cx="5181600" cy="174529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24F055"/>
                </a:solidFill>
              </a:rPr>
              <a:t>Female</a:t>
            </a:r>
            <a:endParaRPr lang="en-US" sz="4000" b="1" dirty="0">
              <a:solidFill>
                <a:srgbClr val="24F05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693108"/>
            <a:ext cx="3505200" cy="174529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24F055"/>
                </a:solidFill>
              </a:rPr>
              <a:t>Baby</a:t>
            </a:r>
            <a:endParaRPr lang="en-US" sz="4000" dirty="0">
              <a:solidFill>
                <a:srgbClr val="24F0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2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8600" y="228600"/>
                <a:ext cx="8763000" cy="21336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800" b="1" dirty="0" smtClean="0">
                    <a:solidFill>
                      <a:srgbClr val="FFFF00"/>
                    </a:solidFill>
                  </a:rPr>
                  <a:t>মোট প্রজননহারঃ </a:t>
                </a:r>
                <a:r>
                  <a:rPr lang="bn-BD" sz="4800" b="1" dirty="0" smtClean="0">
                    <a:solidFill>
                      <a:srgbClr val="FFFF00"/>
                    </a:solidFill>
                    <a:latin typeface="Times New Roman" pitchFamily="18" charset="0"/>
                  </a:rPr>
                  <a:t>Total Fertility Rate</a:t>
                </a:r>
                <a:endParaRPr lang="en-US" sz="4800" b="1" dirty="0" smtClean="0">
                  <a:solidFill>
                    <a:srgbClr val="FFFF00"/>
                  </a:solidFill>
                  <a:latin typeface="Times New Roman" pitchFamily="18" charset="0"/>
                </a:endParaRPr>
              </a:p>
              <a:p>
                <a:pPr algn="ctr"/>
                <a:r>
                  <a:rPr lang="bn-BD" sz="3600" dirty="0" smtClean="0"/>
                  <a:t>মোট </a:t>
                </a:r>
                <a:r>
                  <a:rPr lang="bn-BD" sz="3600" dirty="0"/>
                  <a:t>প্রজননহার, </a:t>
                </a:r>
                <a:r>
                  <a:rPr lang="bn-BD" sz="3600" dirty="0">
                    <a:latin typeface="Times New Roman" pitchFamily="18" charset="0"/>
                  </a:rPr>
                  <a:t>TFR=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5</m:t>
                    </m:r>
                    <m:r>
                      <a:rPr lang="en-US" sz="3600" i="1">
                        <a:latin typeface="Cambria Math"/>
                        <a:ea typeface="Cambria Math"/>
                      </a:rPr>
                      <m:t>×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3600" i="1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𝐴𝑆𝐹𝑅</m:t>
                        </m:r>
                      </m:e>
                    </m:nary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763000" cy="2133600"/>
              </a:xfrm>
              <a:prstGeom prst="rect">
                <a:avLst/>
              </a:prstGeom>
              <a:blipFill rotWithShape="1">
                <a:blip r:embed="rId2"/>
                <a:stretch>
                  <a:fillRect t="-5367" b="-960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8600" y="2514600"/>
                <a:ext cx="8915400" cy="4191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200" dirty="0" smtClean="0">
                    <a:solidFill>
                      <a:schemeClr val="tx1"/>
                    </a:solidFill>
                  </a:rPr>
                  <a:t>স্থুল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মৃত্যুহার</a:t>
                </a:r>
                <a:r>
                  <a:rPr lang="en-US" sz="3200" dirty="0">
                    <a:solidFill>
                      <a:schemeClr val="tx1"/>
                    </a:solidFill>
                  </a:rPr>
                  <a:t>-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Crude Death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Rate</a:t>
                </a:r>
              </a:p>
              <a:p>
                <a:r>
                  <a:rPr lang="en-US" sz="3200" dirty="0" smtClean="0">
                    <a:solidFill>
                      <a:schemeClr val="tx1"/>
                    </a:solidFill>
                  </a:rPr>
                  <a:t>          CDR</a:t>
                </a:r>
                <a:r>
                  <a:rPr lang="en-US" sz="3200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1000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r>
                  <a:rPr lang="bn-BD" sz="3200" dirty="0">
                    <a:solidFill>
                      <a:schemeClr val="tx1"/>
                    </a:solidFill>
                  </a:rPr>
                  <a:t>এখানে , </a:t>
                </a:r>
                <a:r>
                  <a:rPr lang="en-US" sz="3200" dirty="0">
                    <a:solidFill>
                      <a:schemeClr val="tx1"/>
                    </a:solidFill>
                  </a:rPr>
                  <a:t>D=</a:t>
                </a:r>
                <a:r>
                  <a:rPr lang="bn-BD" sz="3200" dirty="0">
                    <a:solidFill>
                      <a:schemeClr val="tx1"/>
                    </a:solidFill>
                  </a:rPr>
                  <a:t>মৃত্যুসংখা 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P=</a:t>
                </a:r>
                <a:r>
                  <a:rPr lang="bn-BD" sz="3200" dirty="0">
                    <a:solidFill>
                      <a:schemeClr val="tx1"/>
                    </a:solidFill>
                  </a:rPr>
                  <a:t> মোট </a:t>
                </a:r>
                <a:r>
                  <a:rPr lang="bn-BD" sz="3200" dirty="0" smtClean="0">
                    <a:solidFill>
                      <a:schemeClr val="tx1"/>
                    </a:solidFill>
                  </a:rPr>
                  <a:t>জনসংখ্যা</a:t>
                </a:r>
                <a:endParaRPr lang="en-US" sz="3200" dirty="0" smtClean="0">
                  <a:solidFill>
                    <a:schemeClr val="tx1"/>
                  </a:solidFill>
                </a:endParaRPr>
              </a:p>
              <a:p>
                <a:r>
                  <a:rPr lang="en-US" sz="3600" dirty="0" err="1">
                    <a:solidFill>
                      <a:schemeClr val="tx1"/>
                    </a:solidFill>
                  </a:rPr>
                  <a:t>শিশুমৃত্যুহার</a:t>
                </a:r>
                <a:r>
                  <a:rPr lang="en-US" sz="3600" dirty="0">
                    <a:solidFill>
                      <a:schemeClr val="tx1"/>
                    </a:solidFill>
                  </a:rPr>
                  <a:t>- 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Infant Mortality Rate </a:t>
                </a:r>
                <a:endParaRPr lang="en-US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𝐼𝑀𝑅</m:t>
                      </m:r>
                      <m:r>
                        <a:rPr lang="en-US" sz="2400" b="0" i="0" baseline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এক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বছরের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কম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বয়সী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মৃত্যুবরণকারী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শিশুর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সংখ্যা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a:rPr lang="bn-BD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এক</m:t>
                          </m:r>
                          <m:r>
                            <a:rPr lang="bn-BD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bn-BD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বছর</m:t>
                          </m:r>
                          <m:r>
                            <a:rPr lang="bn-BD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bn-BD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বয়সী</m:t>
                          </m:r>
                          <m:r>
                            <a:rPr lang="bn-BD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bn-BD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মোট</m:t>
                          </m:r>
                          <m:r>
                            <a:rPr lang="bn-BD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bn-BD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শিশুর</m:t>
                          </m:r>
                          <m:r>
                            <a:rPr lang="bn-BD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bn-BD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সংখ্যা</m:t>
                          </m:r>
                          <m:r>
                            <a:rPr lang="bn-BD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bn-BD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1000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514600"/>
                <a:ext cx="8915400" cy="4191000"/>
              </a:xfrm>
              <a:prstGeom prst="rect">
                <a:avLst/>
              </a:prstGeom>
              <a:blipFill rotWithShape="1">
                <a:blip r:embed="rId3"/>
                <a:stretch>
                  <a:fillRect l="-197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9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76200"/>
                <a:ext cx="8458200" cy="7322902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8000" dirty="0" smtClean="0">
                    <a:solidFill>
                      <a:srgbClr val="FFFF00"/>
                    </a:solidFill>
                  </a:rPr>
                  <a:t>জনসংখ্যা বৃদ্ধিহারঃ</a:t>
                </a:r>
              </a:p>
              <a:p>
                <a:r>
                  <a:rPr lang="en-US" sz="7200" dirty="0" smtClean="0"/>
                  <a:t>    </a:t>
                </a:r>
                <a:r>
                  <a:rPr lang="en-US" sz="7200" dirty="0" smtClean="0">
                    <a:solidFill>
                      <a:srgbClr val="00B050"/>
                    </a:solidFill>
                  </a:rPr>
                  <a:t>r</a:t>
                </a:r>
                <a:r>
                  <a:rPr lang="bn-IN" sz="72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7200" dirty="0" smtClean="0">
                    <a:solidFill>
                      <a:srgbClr val="00B050"/>
                    </a:solidFill>
                  </a:rPr>
                  <a:t>=</a:t>
                </a:r>
                <a:r>
                  <a:rPr lang="bn-IN" sz="720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7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7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7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7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en-US" sz="7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7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</m:oMath>
                </a14:m>
                <a:endParaRPr lang="en-US" sz="7200" dirty="0" smtClean="0">
                  <a:solidFill>
                    <a:srgbClr val="00B050"/>
                  </a:solidFill>
                </a:endParaRPr>
              </a:p>
              <a:p>
                <a:r>
                  <a:rPr lang="bn-BD" sz="3600" dirty="0">
                    <a:solidFill>
                      <a:srgbClr val="00B050"/>
                    </a:solidFill>
                  </a:rPr>
                  <a:t>এখানে ,    </a:t>
                </a:r>
                <a:endParaRPr lang="bn-IN" sz="3600" dirty="0" smtClean="0">
                  <a:solidFill>
                    <a:srgbClr val="00B050"/>
                  </a:solidFill>
                </a:endParaRPr>
              </a:p>
              <a:p>
                <a:r>
                  <a:rPr lang="en-US" sz="4800" dirty="0" smtClean="0">
                    <a:solidFill>
                      <a:srgbClr val="00B050"/>
                    </a:solidFill>
                  </a:rPr>
                  <a:t>B</a:t>
                </a:r>
                <a:r>
                  <a:rPr lang="bn-IN" sz="48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4800" dirty="0" smtClean="0">
                    <a:solidFill>
                      <a:srgbClr val="00B050"/>
                    </a:solidFill>
                  </a:rPr>
                  <a:t>=</a:t>
                </a:r>
                <a:r>
                  <a:rPr lang="bn-IN" sz="4800" dirty="0" smtClean="0">
                    <a:solidFill>
                      <a:srgbClr val="00B050"/>
                    </a:solidFill>
                  </a:rPr>
                  <a:t> </a:t>
                </a:r>
                <a:r>
                  <a:rPr lang="bn-BD" sz="4800" dirty="0" smtClean="0">
                    <a:solidFill>
                      <a:srgbClr val="00B050"/>
                    </a:solidFill>
                  </a:rPr>
                  <a:t>জন্মগ্রহনকারী </a:t>
                </a:r>
                <a:r>
                  <a:rPr lang="bn-BD" sz="4800" dirty="0">
                    <a:solidFill>
                      <a:srgbClr val="00B050"/>
                    </a:solidFill>
                  </a:rPr>
                  <a:t>শিশুর সংখা</a:t>
                </a:r>
              </a:p>
              <a:p>
                <a:r>
                  <a:rPr lang="en-US" sz="4800" dirty="0" smtClean="0">
                    <a:solidFill>
                      <a:srgbClr val="00B050"/>
                    </a:solidFill>
                  </a:rPr>
                  <a:t>D</a:t>
                </a:r>
                <a:r>
                  <a:rPr lang="bn-IN" sz="48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4800" dirty="0" smtClean="0">
                    <a:solidFill>
                      <a:srgbClr val="00B050"/>
                    </a:solidFill>
                  </a:rPr>
                  <a:t>=</a:t>
                </a:r>
                <a:r>
                  <a:rPr lang="bn-IN" sz="4800" dirty="0" smtClean="0">
                    <a:solidFill>
                      <a:srgbClr val="00B050"/>
                    </a:solidFill>
                  </a:rPr>
                  <a:t> </a:t>
                </a:r>
                <a:r>
                  <a:rPr lang="bn-BD" sz="4800" dirty="0" smtClean="0">
                    <a:solidFill>
                      <a:srgbClr val="00B050"/>
                    </a:solidFill>
                  </a:rPr>
                  <a:t>মৃত্যুসংখা </a:t>
                </a:r>
                <a:endParaRPr lang="en-US" sz="4800" dirty="0" smtClean="0">
                  <a:solidFill>
                    <a:srgbClr val="00B050"/>
                  </a:solidFill>
                </a:endParaRPr>
              </a:p>
              <a:p>
                <a:r>
                  <a:rPr lang="en-US" sz="4800" dirty="0" smtClean="0">
                    <a:solidFill>
                      <a:srgbClr val="00B050"/>
                    </a:solidFill>
                  </a:rPr>
                  <a:t>P</a:t>
                </a:r>
                <a:r>
                  <a:rPr lang="bn-IN" sz="48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4800" dirty="0" smtClean="0">
                    <a:solidFill>
                      <a:srgbClr val="00B050"/>
                    </a:solidFill>
                  </a:rPr>
                  <a:t>=</a:t>
                </a:r>
                <a:r>
                  <a:rPr lang="bn-BD" sz="4800" dirty="0" smtClean="0">
                    <a:solidFill>
                      <a:srgbClr val="00B050"/>
                    </a:solidFill>
                  </a:rPr>
                  <a:t> </a:t>
                </a:r>
                <a:r>
                  <a:rPr lang="bn-BD" sz="4800" dirty="0">
                    <a:solidFill>
                      <a:srgbClr val="00B050"/>
                    </a:solidFill>
                  </a:rPr>
                  <a:t>মোট জনসংখ্যা </a:t>
                </a:r>
                <a:r>
                  <a:rPr lang="bn-BD" sz="4800" dirty="0"/>
                  <a:t> </a:t>
                </a:r>
              </a:p>
              <a:p>
                <a:endParaRPr lang="en-US" sz="3600" dirty="0"/>
              </a:p>
              <a:p>
                <a:endParaRPr lang="bn-BD" sz="3600" dirty="0" smtClean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76200"/>
                <a:ext cx="8458200" cy="7322902"/>
              </a:xfrm>
              <a:prstGeom prst="rect">
                <a:avLst/>
              </a:prstGeom>
              <a:blipFill rotWithShape="1">
                <a:blip r:embed="rId2"/>
                <a:stretch>
                  <a:fillRect l="-6200" t="-3580" r="-9156" b="-216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44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16992" y="228600"/>
            <a:ext cx="8503920" cy="594360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bn-BD" sz="4800" dirty="0" smtClean="0">
                <a:solidFill>
                  <a:srgbClr val="002060"/>
                </a:solidFill>
              </a:rPr>
              <a:t> জনসংখ্যা বৃদ্ধির হার কিভাবে </a:t>
            </a:r>
            <a:endParaRPr lang="bn-IN" sz="4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bn-IN" sz="4800" dirty="0">
                <a:solidFill>
                  <a:srgbClr val="002060"/>
                </a:solidFill>
              </a:rPr>
              <a:t> </a:t>
            </a:r>
            <a:r>
              <a:rPr lang="bn-IN" sz="4800" dirty="0" smtClean="0">
                <a:solidFill>
                  <a:srgbClr val="002060"/>
                </a:solidFill>
              </a:rPr>
              <a:t>   </a:t>
            </a:r>
            <a:r>
              <a:rPr lang="bn-BD" sz="4800" dirty="0" smtClean="0">
                <a:solidFill>
                  <a:srgbClr val="002060"/>
                </a:solidFill>
              </a:rPr>
              <a:t>নির্ণয় করবে?</a:t>
            </a:r>
            <a:endParaRPr lang="bn-IN" sz="4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bn-BD" sz="48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sz="4800" dirty="0" err="1" smtClean="0"/>
              <a:t>কোন</a:t>
            </a:r>
            <a:r>
              <a:rPr lang="en-US" sz="4800" dirty="0" smtClean="0"/>
              <a:t> </a:t>
            </a:r>
            <a:r>
              <a:rPr lang="en-US" sz="4800" dirty="0" err="1" smtClean="0"/>
              <a:t>দেশে</a:t>
            </a:r>
            <a:r>
              <a:rPr lang="en-US" sz="4800" dirty="0" smtClean="0"/>
              <a:t> </a:t>
            </a:r>
            <a:r>
              <a:rPr lang="en-US" sz="4800" dirty="0" err="1" smtClean="0"/>
              <a:t>কোন</a:t>
            </a:r>
            <a:r>
              <a:rPr lang="en-US" sz="4800" dirty="0" smtClean="0"/>
              <a:t> </a:t>
            </a:r>
            <a:r>
              <a:rPr lang="en-US" sz="4800" dirty="0" err="1" smtClean="0"/>
              <a:t>এক</a:t>
            </a:r>
            <a:r>
              <a:rPr lang="en-US" sz="4800" dirty="0" smtClean="0"/>
              <a:t> </a:t>
            </a:r>
            <a:r>
              <a:rPr lang="en-US" sz="4800" dirty="0" err="1" smtClean="0"/>
              <a:t>বছরে</a:t>
            </a:r>
            <a:r>
              <a:rPr lang="en-US" sz="4800" dirty="0" smtClean="0"/>
              <a:t> </a:t>
            </a:r>
            <a:r>
              <a:rPr lang="en-US" sz="4800" dirty="0" err="1" smtClean="0"/>
              <a:t>মোট</a:t>
            </a:r>
            <a:r>
              <a:rPr lang="en-US" sz="4800" dirty="0" smtClean="0"/>
              <a:t> </a:t>
            </a:r>
            <a:r>
              <a:rPr lang="en-US" sz="4800" dirty="0" err="1" smtClean="0"/>
              <a:t>লোকসংখ্যা</a:t>
            </a:r>
            <a:r>
              <a:rPr lang="en-US" sz="4800" dirty="0" smtClean="0"/>
              <a:t> ৮</a:t>
            </a:r>
            <a:r>
              <a:rPr lang="bn-IN" sz="4800" dirty="0" smtClean="0"/>
              <a:t>৪</a:t>
            </a:r>
            <a:r>
              <a:rPr lang="en-US" sz="4800" dirty="0" smtClean="0"/>
              <a:t>০০০০০০ </a:t>
            </a:r>
            <a:r>
              <a:rPr lang="en-US" sz="4800" dirty="0" err="1" smtClean="0"/>
              <a:t>জন</a:t>
            </a:r>
            <a:r>
              <a:rPr lang="en-US" sz="4800" dirty="0" smtClean="0"/>
              <a:t>। </a:t>
            </a:r>
            <a:r>
              <a:rPr lang="bn-BD" sz="4800" dirty="0" smtClean="0"/>
              <a:t>ঐ বছরে </a:t>
            </a:r>
            <a:r>
              <a:rPr lang="bn-IN" sz="4800" dirty="0" smtClean="0"/>
              <a:t>৩০</a:t>
            </a:r>
            <a:r>
              <a:rPr lang="bn-BD" sz="4800" dirty="0" smtClean="0"/>
              <a:t>৫২৮০০ জন শিশু জন্ম গ্রহণ করে এবং ১</a:t>
            </a:r>
            <a:r>
              <a:rPr lang="bn-IN" sz="4800" dirty="0" smtClean="0"/>
              <a:t>০</a:t>
            </a:r>
            <a:r>
              <a:rPr lang="bn-BD" sz="4800" dirty="0" smtClean="0"/>
              <a:t>৩৬০০ জন শিশু মারা যায়। </a:t>
            </a:r>
            <a:r>
              <a:rPr lang="en-US" sz="4800" dirty="0" smtClean="0"/>
              <a:t> </a:t>
            </a:r>
            <a:endParaRPr lang="bn-BD" sz="4000" dirty="0" smtClean="0"/>
          </a:p>
          <a:p>
            <a:pPr marL="0" indent="0">
              <a:buNone/>
            </a:pPr>
            <a:r>
              <a:rPr lang="bn-IN" sz="4800" dirty="0" smtClean="0">
                <a:solidFill>
                  <a:srgbClr val="002060"/>
                </a:solidFill>
              </a:rPr>
              <a:t> </a:t>
            </a:r>
            <a:endParaRPr lang="en-US" sz="4800" dirty="0" smtClean="0">
              <a:solidFill>
                <a:srgbClr val="002060"/>
              </a:solidFill>
            </a:endParaRPr>
          </a:p>
          <a:p>
            <a:pPr marL="0" indent="0">
              <a:buFont typeface="Wingdings 2"/>
              <a:buNone/>
            </a:pPr>
            <a:endParaRPr lang="bn-BD" sz="4800" dirty="0" smtClean="0">
              <a:solidFill>
                <a:srgbClr val="FF0000"/>
              </a:solidFill>
            </a:endParaRPr>
          </a:p>
          <a:p>
            <a:pPr marL="0" indent="0" algn="just">
              <a:buFont typeface="Wingdings 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0" y="152400"/>
            <a:ext cx="6172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181600" y="1371600"/>
            <a:ext cx="3352800" cy="4267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8674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প্রশ্ন-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আয়তলেখটি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</a:rPr>
              <a:t>জনসংখ্যা </a:t>
            </a:r>
            <a:r>
              <a:rPr lang="bn-BD" sz="2800" dirty="0">
                <a:solidFill>
                  <a:srgbClr val="002060"/>
                </a:solidFill>
              </a:rPr>
              <a:t>বৃদ্ধির </a:t>
            </a:r>
            <a:r>
              <a:rPr lang="bn-BD" sz="2800" dirty="0" smtClean="0">
                <a:solidFill>
                  <a:srgbClr val="002060"/>
                </a:solidFill>
              </a:rPr>
              <a:t>হার</a:t>
            </a:r>
            <a:r>
              <a:rPr lang="bn-IN" sz="2800" dirty="0" smtClean="0">
                <a:solidFill>
                  <a:srgbClr val="002060"/>
                </a:solidFill>
              </a:rPr>
              <a:t>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অন্তরভুক্ত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মন্তব্য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http://www.thedailystar.net/sites/default/files/styles/big_4/public/feature/images/rice_production_0.jpg?itok=KIbiZl9M&amp;c=723309127f8820eb5f4df756c5b3a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57400"/>
            <a:ext cx="4876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592205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838200" y="533400"/>
            <a:ext cx="7162800" cy="10668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676400"/>
            <a:ext cx="8001000" cy="3352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5257800"/>
                <a:ext cx="9144000" cy="1542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প্রশ্ন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-  “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CBR</a:t>
                </a:r>
                <a:r>
                  <a:rPr lang="bn-IN" sz="3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</a:rPr>
                  <a:t>=</a:t>
                </a:r>
                <a:r>
                  <a:rPr lang="bn-IN" sz="3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lang="bn-IN" sz="3200" dirty="0" smtClean="0">
                    <a:solidFill>
                      <a:schemeClr val="tx1"/>
                    </a:solidFill>
                  </a:rPr>
                  <a:t> সূত্র ব্যবহার করে </a:t>
                </a:r>
                <a:r>
                  <a:rPr lang="bn-BD" sz="3200" dirty="0" smtClean="0">
                    <a:solidFill>
                      <a:schemeClr val="tx1"/>
                    </a:solidFill>
                  </a:rPr>
                  <a:t>স্থুল</a:t>
                </a:r>
                <a:r>
                  <a:rPr lang="bn-IN" sz="3200" dirty="0" smtClean="0">
                    <a:solidFill>
                      <a:schemeClr val="tx1"/>
                    </a:solidFill>
                  </a:rPr>
                  <a:t> </a:t>
                </a:r>
                <a:r>
                  <a:rPr lang="bn-BD" sz="3200" dirty="0" smtClean="0">
                    <a:solidFill>
                      <a:schemeClr val="tx1"/>
                    </a:solidFill>
                  </a:rPr>
                  <a:t>জন্মহার</a:t>
                </a:r>
                <a:r>
                  <a:rPr lang="bn-IN" sz="3200" dirty="0" smtClean="0">
                    <a:solidFill>
                      <a:schemeClr val="tx1"/>
                    </a:solidFill>
                  </a:rPr>
                  <a:t> নির্ণয় করে</a:t>
                </a:r>
                <a:r>
                  <a:rPr lang="bn-BD" sz="2400" dirty="0" smtClean="0">
                    <a:solidFill>
                      <a:schemeClr val="tx1"/>
                    </a:solidFill>
                    <a:latin typeface="AdorshoLipi" pitchFamily="1" charset="0"/>
                    <a:cs typeface="AdorshoLipi" pitchFamily="1" charset="0"/>
                  </a:rPr>
                  <a:t>”</a:t>
                </a:r>
                <a:r>
                  <a:rPr lang="bn-BD" sz="2000" dirty="0" smtClean="0">
                    <a:solidFill>
                      <a:schemeClr val="tx1"/>
                    </a:solidFill>
                    <a:latin typeface="AdorshoLipi" pitchFamily="1" charset="0"/>
                    <a:cs typeface="AdorshoLipi" pitchFamily="1" charset="0"/>
                  </a:rPr>
                  <a:t>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AdorshoLipi" pitchFamily="1" charset="0"/>
                    <a:cs typeface="AdorshoLipi" pitchFamily="1" charset="0"/>
                  </a:rPr>
                  <a:t>ব্যাখ্যা কর।</a:t>
                </a:r>
                <a:r>
                  <a:rPr lang="bn-BD" sz="3200" dirty="0" smtClean="0">
                    <a:solidFill>
                      <a:srgbClr val="FF0000"/>
                    </a:solidFill>
                    <a:latin typeface="AdorshoLipi" pitchFamily="1" charset="0"/>
                    <a:cs typeface="AdorshoLipi" pitchFamily="1" charset="0"/>
                  </a:rPr>
                  <a:t> 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57800"/>
                <a:ext cx="9144000" cy="1542666"/>
              </a:xfrm>
              <a:prstGeom prst="rect">
                <a:avLst/>
              </a:prstGeom>
              <a:blipFill rotWithShape="1">
                <a:blip r:embed="rId3"/>
                <a:stretch>
                  <a:fillRect l="-1667" b="-1185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0645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8797" y="2589663"/>
            <a:ext cx="5513696" cy="365873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Inflate">
              <a:avLst>
                <a:gd name="adj" fmla="val 0"/>
              </a:avLst>
            </a:prstTxWarp>
            <a:spAutoFit/>
          </a:bodyPr>
          <a:lstStyle/>
          <a:p>
            <a:pPr algn="ctr"/>
            <a:endParaRPr lang="en-US" sz="8000" b="1" dirty="0" smtClean="0">
              <a:ln>
                <a:solidFill>
                  <a:srgbClr val="FFFF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b="1" dirty="0" smtClean="0">
                <a:ln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 smtClean="0">
              <a:ln>
                <a:solidFill>
                  <a:srgbClr val="FFFF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b="1" dirty="0" err="1" smtClean="0">
                <a:ln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বলিহার</a:t>
            </a:r>
            <a:r>
              <a:rPr lang="en-US" sz="8000" b="1" dirty="0" smtClean="0">
                <a:ln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ডিগ্রি</a:t>
            </a:r>
            <a:endParaRPr lang="en-US" sz="8000" b="1" dirty="0" smtClean="0">
              <a:ln>
                <a:solidFill>
                  <a:srgbClr val="FFFF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b="1" dirty="0" smtClean="0">
                <a:ln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কলেজ-2019</a:t>
            </a:r>
          </a:p>
          <a:p>
            <a:endParaRPr lang="en-US" sz="8000" b="1" dirty="0">
              <a:ln>
                <a:solidFill>
                  <a:srgbClr val="FFFF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4" name="Picture 3" descr="C:\Users\DOEL\Desktop\14206956946_b71a59ea98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7" y="2362200"/>
            <a:ext cx="6248403" cy="4267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15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2103437"/>
            <a:ext cx="9144000" cy="4525963"/>
          </a:xfrm>
          <a:solidFill>
            <a:srgbClr val="00B050"/>
          </a:solidFill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bn-BD" sz="4300" b="1" dirty="0" smtClean="0">
                <a:solidFill>
                  <a:schemeClr val="bg1"/>
                </a:solidFill>
              </a:rPr>
              <a:t>আদম শুমারী বলতে কি </a:t>
            </a:r>
            <a:r>
              <a:rPr lang="en-SG" sz="4300" b="1" dirty="0" err="1" smtClean="0">
                <a:solidFill>
                  <a:schemeClr val="bg1"/>
                </a:solidFill>
              </a:rPr>
              <a:t>বোঝ</a:t>
            </a:r>
            <a:r>
              <a:rPr lang="bn-BD" sz="4300" b="1" dirty="0" smtClean="0">
                <a:solidFill>
                  <a:schemeClr val="bg1"/>
                </a:solidFill>
              </a:rPr>
              <a:t>?</a:t>
            </a:r>
          </a:p>
          <a:p>
            <a:pPr>
              <a:buFont typeface="Wingdings" pitchFamily="2" charset="2"/>
              <a:buChar char="ü"/>
            </a:pPr>
            <a:r>
              <a:rPr lang="bn-BD" sz="4300" b="1" dirty="0">
                <a:solidFill>
                  <a:schemeClr val="bg1"/>
                </a:solidFill>
              </a:rPr>
              <a:t>কত বছর পর পর আদম শুমারী </a:t>
            </a:r>
            <a:r>
              <a:rPr lang="bn-BD" sz="4300" b="1" dirty="0" smtClean="0">
                <a:solidFill>
                  <a:schemeClr val="bg1"/>
                </a:solidFill>
              </a:rPr>
              <a:t>হয়?</a:t>
            </a:r>
            <a:endParaRPr lang="bn-BD" sz="43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bn-BD" sz="4300" b="1" dirty="0" smtClean="0">
                <a:solidFill>
                  <a:schemeClr val="bg1"/>
                </a:solidFill>
              </a:rPr>
              <a:t> স্থুল জন্মহার কাকে বলে? </a:t>
            </a:r>
          </a:p>
          <a:p>
            <a:pPr marL="0" indent="0">
              <a:buNone/>
            </a:pPr>
            <a:endParaRPr lang="bn-BD" sz="4300" b="1" dirty="0" smtClean="0">
              <a:solidFill>
                <a:schemeClr val="bg1"/>
              </a:solidFill>
            </a:endParaRPr>
          </a:p>
          <a:p>
            <a:endParaRPr lang="bn-BD" sz="5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bn-BD" dirty="0" smtClean="0">
                <a:solidFill>
                  <a:srgbClr val="F61EF6"/>
                </a:solidFill>
              </a:rPr>
              <a:t>  </a:t>
            </a:r>
            <a:endParaRPr lang="en-US" dirty="0">
              <a:solidFill>
                <a:srgbClr val="F61EF6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1"/>
            <a:ext cx="813911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78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" y="152400"/>
            <a:ext cx="6019800" cy="1524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ট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57400"/>
            <a:ext cx="8839200" cy="4648200"/>
          </a:xfrm>
          <a:prstGeom prst="rect">
            <a:avLst/>
          </a:prstGeom>
        </p:spPr>
      </p:pic>
      <p:pic>
        <p:nvPicPr>
          <p:cNvPr id="4" name="Picture 2" descr="C:\Users\LAB-11\Desktop\Mamun Word\home w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0"/>
            <a:ext cx="3276600" cy="25791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lowchart: Punched Tape 4"/>
          <p:cNvSpPr/>
          <p:nvPr/>
        </p:nvSpPr>
        <p:spPr>
          <a:xfrm>
            <a:off x="6158345" y="6172200"/>
            <a:ext cx="2514600" cy="838200"/>
          </a:xfrm>
          <a:prstGeom prst="flowChartPunchedTape">
            <a:avLst/>
          </a:prstGeom>
          <a:solidFill>
            <a:srgbClr val="0070C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  <a:hlinkClick r:id="rId4" action="ppaction://hlinksldjump">
                  <a:snd r:embed="rId5" name="arrow.wav"/>
                </a:hlinkClick>
              </a:rPr>
              <a:t>শিখনফল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8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600" dirty="0" smtClean="0">
                <a:latin typeface="AdorshoLipi"/>
              </a:rPr>
              <a:t>“</a:t>
            </a:r>
            <a:r>
              <a:rPr lang="en-US" sz="6600" dirty="0" err="1" smtClean="0">
                <a:latin typeface="AdorshoLipi"/>
              </a:rPr>
              <a:t>সৃজনশীল</a:t>
            </a:r>
            <a:r>
              <a:rPr lang="en-US" sz="6600" dirty="0" smtClean="0">
                <a:latin typeface="AdorshoLipi"/>
              </a:rPr>
              <a:t> </a:t>
            </a:r>
            <a:r>
              <a:rPr lang="en-US" sz="6600" dirty="0" err="1" smtClean="0">
                <a:latin typeface="AdorshoLipi"/>
              </a:rPr>
              <a:t>প্রশ্ন</a:t>
            </a:r>
            <a:r>
              <a:rPr lang="bn-IN" sz="6600" dirty="0" smtClean="0">
                <a:latin typeface="AdorshoLipi"/>
              </a:rPr>
              <a:t>” </a:t>
            </a:r>
            <a:endParaRPr lang="en-US" sz="8800" dirty="0">
              <a:latin typeface="AdorshoLip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 algn="just">
              <a:buAutoNum type="arabicPeriod"/>
            </a:pPr>
            <a:r>
              <a:rPr lang="en-US" sz="3000" dirty="0" err="1" smtClean="0">
                <a:latin typeface="AdorshoLipi" pitchFamily="1" charset="0"/>
                <a:cs typeface="AdorshoLipi" pitchFamily="1" charset="0"/>
              </a:rPr>
              <a:t>বাংলাদেশের</a:t>
            </a:r>
            <a:r>
              <a:rPr lang="bn-BD" sz="3000" dirty="0" smtClean="0">
                <a:latin typeface="AdorshoLipi" pitchFamily="1" charset="0"/>
                <a:cs typeface="AdorshoLipi" pitchFamily="1" charset="0"/>
              </a:rPr>
              <a:t> বিভিন্ন সরকারি, আধাসরকারি, স্বায়ত্তশাসিত ও বেসরকারি প্রতিষ্ঠান বা সংস্থা এবং বিভিন্ন পত্র-পত্রিকা দেশের অথনৈতিক, বাণিজ্যিক, সামাজিক, কৃষি, মৎস্য, পশু, জনসংখ্যা, শিক্ষা ইত্যাদি সম্পকীয় তথ্য সংগ্রহ, সংকলন, বিশ্লেষণ ও প্রকাশ করে। </a:t>
            </a:r>
            <a:r>
              <a:rPr lang="en-US" sz="3000" dirty="0" err="1" smtClean="0">
                <a:latin typeface="AdorshoLipi" pitchFamily="1" charset="0"/>
                <a:cs typeface="AdorshoLipi" pitchFamily="1" charset="0"/>
              </a:rPr>
              <a:t>বাংলাদেশ</a:t>
            </a:r>
            <a:r>
              <a:rPr lang="bn-BD" sz="3000" dirty="0" smtClean="0">
                <a:latin typeface="AdorshoLipi" pitchFamily="1" charset="0"/>
                <a:cs typeface="AdorshoLipi" pitchFamily="1" charset="0"/>
              </a:rPr>
              <a:t> </a:t>
            </a:r>
            <a:r>
              <a:rPr lang="en-US" sz="3000" dirty="0" err="1" smtClean="0">
                <a:latin typeface="AdorshoLipi" pitchFamily="1" charset="0"/>
                <a:cs typeface="AdorshoLipi" pitchFamily="1" charset="0"/>
              </a:rPr>
              <a:t>পরিসংখ্যান</a:t>
            </a:r>
            <a:r>
              <a:rPr lang="bn-BD" sz="3000" dirty="0" smtClean="0">
                <a:latin typeface="AdorshoLipi" pitchFamily="1" charset="0"/>
                <a:cs typeface="AdorshoLipi" pitchFamily="1" charset="0"/>
              </a:rPr>
              <a:t> ব্যুরো অনেক পরে কাজ শুরু করে। </a:t>
            </a:r>
          </a:p>
          <a:p>
            <a:pPr marL="457200" indent="-457200" algn="just">
              <a:buNone/>
            </a:pPr>
            <a:r>
              <a:rPr lang="bn-BD" sz="2400" dirty="0" smtClean="0">
                <a:solidFill>
                  <a:srgbClr val="FF0000"/>
                </a:solidFill>
                <a:latin typeface="AdorshoLipi" pitchFamily="1" charset="0"/>
              </a:rPr>
              <a:t>    </a:t>
            </a:r>
            <a:r>
              <a:rPr lang="en-US" sz="2600" dirty="0" smtClean="0">
                <a:latin typeface="Ekushey Lohit" pitchFamily="2" charset="0"/>
              </a:rPr>
              <a:t>ক. </a:t>
            </a:r>
            <a:r>
              <a:rPr lang="bn-BD" sz="3500" b="1" dirty="0" smtClean="0">
                <a:ln w="0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en-US" sz="3500" b="1" dirty="0" err="1" smtClean="0">
                <a:ln w="0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শে</a:t>
            </a:r>
            <a:r>
              <a:rPr lang="bn-BD" sz="3500" b="1" dirty="0" smtClean="0">
                <a:ln w="0"/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 প্রকাশিত পরিসংখ্যান কী ?</a:t>
            </a:r>
            <a:endParaRPr lang="en-US" sz="2600" dirty="0" smtClean="0">
              <a:latin typeface="Ekushey Lohit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600" dirty="0" smtClean="0">
                <a:latin typeface="Ekushey Lohit" pitchFamily="2" charset="0"/>
              </a:rPr>
              <a:t>খ. </a:t>
            </a:r>
            <a:r>
              <a:rPr lang="bn-BD" sz="26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বাংলাদেশ পরিসংখ্যান ব্যুরোর ভূমিকা কি ? ব্যাখ্যা কর।</a:t>
            </a:r>
            <a:endParaRPr lang="en-US" sz="2600" dirty="0" smtClean="0">
              <a:latin typeface="Ekushey Lohit" pitchFamily="2" charset="0"/>
              <a:cs typeface="Ekushey Lohit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600" dirty="0" smtClean="0">
                <a:latin typeface="Ekushey Lohit" pitchFamily="2" charset="0"/>
                <a:cs typeface="Ekushey Lohit" pitchFamily="2" charset="0"/>
              </a:rPr>
              <a:t>গ. </a:t>
            </a:r>
            <a:r>
              <a:rPr lang="bn-BD" sz="2200" dirty="0" smtClean="0">
                <a:latin typeface="Ekushey Lohit" pitchFamily="2" charset="0"/>
                <a:cs typeface="Ekushey Lohit" pitchFamily="2" charset="0"/>
              </a:rPr>
              <a:t>উদ্দীপকে</a:t>
            </a:r>
            <a:r>
              <a:rPr lang="en-US" sz="2200" dirty="0" smtClean="0">
                <a:latin typeface="Ekushey Lohit" pitchFamily="2" charset="0"/>
                <a:cs typeface="Ekushey Lohit" pitchFamily="2" charset="0"/>
              </a:rPr>
              <a:t> </a:t>
            </a:r>
            <a:r>
              <a:rPr lang="bn-BD" sz="2200" dirty="0" smtClean="0">
                <a:solidFill>
                  <a:srgbClr val="FF0000"/>
                </a:solidFill>
                <a:latin typeface="AdorshoLipi" pitchFamily="1" charset="0"/>
                <a:cs typeface="AdorshoLipi" pitchFamily="1" charset="0"/>
              </a:rPr>
              <a:t>পরিসংখ্যানবিদ কী ধরনের ভুলের কথা বলেছেন ?  </a:t>
            </a:r>
            <a:r>
              <a:rPr lang="en-US" sz="2200" dirty="0" err="1" smtClean="0">
                <a:latin typeface="Ekushey Lohit" pitchFamily="2" charset="0"/>
                <a:cs typeface="Ekushey Lohit" pitchFamily="2" charset="0"/>
              </a:rPr>
              <a:t>নির্ণয়</a:t>
            </a:r>
            <a:r>
              <a:rPr lang="en-US" sz="2200" dirty="0" smtClean="0">
                <a:latin typeface="Ekushey Lohit" pitchFamily="2" charset="0"/>
                <a:cs typeface="Ekushey Lohit" pitchFamily="2" charset="0"/>
              </a:rPr>
              <a:t> </a:t>
            </a:r>
            <a:r>
              <a:rPr lang="en-US" sz="2200" dirty="0" err="1" smtClean="0">
                <a:latin typeface="Ekushey Lohit" pitchFamily="2" charset="0"/>
                <a:cs typeface="Ekushey Lohit" pitchFamily="2" charset="0"/>
              </a:rPr>
              <a:t>কর</a:t>
            </a:r>
            <a:r>
              <a:rPr lang="en-US" sz="2200" dirty="0" smtClean="0">
                <a:latin typeface="Ekushey Lohit" pitchFamily="2" charset="0"/>
                <a:cs typeface="Ekushey Lohit" pitchFamily="2" charset="0"/>
              </a:rPr>
              <a:t>।</a:t>
            </a:r>
          </a:p>
          <a:p>
            <a:pPr algn="just"/>
            <a:r>
              <a:rPr lang="en-US" sz="2600" dirty="0" smtClean="0">
                <a:latin typeface="Ekushey Lohit" pitchFamily="2" charset="0"/>
                <a:cs typeface="Ekushey Lohit" pitchFamily="2" charset="0"/>
              </a:rPr>
              <a:t>ঘ. </a:t>
            </a:r>
            <a:r>
              <a:rPr lang="bn-BD" sz="2200" dirty="0" smtClean="0">
                <a:latin typeface="Ekushey Lohit" pitchFamily="2" charset="0"/>
                <a:cs typeface="Ekushey Lohit" pitchFamily="2" charset="0"/>
              </a:rPr>
              <a:t>উদ্দীপকের আলোকেন </a:t>
            </a:r>
            <a:r>
              <a:rPr lang="en-US" sz="2200" dirty="0" err="1" smtClean="0">
                <a:latin typeface="AdorshoLipi" pitchFamily="1" charset="0"/>
                <a:cs typeface="AdorshoLipi" pitchFamily="1" charset="0"/>
              </a:rPr>
              <a:t>সরকারি</a:t>
            </a:r>
            <a:r>
              <a:rPr lang="bn-BD" sz="2200" dirty="0" smtClean="0">
                <a:latin typeface="AdorshoLipi" pitchFamily="1" charset="0"/>
                <a:cs typeface="AdorshoLipi" pitchFamily="1" charset="0"/>
              </a:rPr>
              <a:t>, আধা</a:t>
            </a:r>
            <a:r>
              <a:rPr lang="bn-BD" sz="2600" dirty="0" smtClean="0">
                <a:latin typeface="AdorshoLipi" pitchFamily="1" charset="0"/>
                <a:cs typeface="AdorshoLipi" pitchFamily="1" charset="0"/>
              </a:rPr>
              <a:t>-</a:t>
            </a:r>
            <a:r>
              <a:rPr lang="en-US" sz="2200" dirty="0" err="1" smtClean="0">
                <a:latin typeface="AdorshoLipi" pitchFamily="1" charset="0"/>
                <a:cs typeface="AdorshoLipi" pitchFamily="1" charset="0"/>
              </a:rPr>
              <a:t>সরকারি</a:t>
            </a:r>
            <a:r>
              <a:rPr lang="bn-BD" sz="2200" dirty="0" smtClean="0">
                <a:latin typeface="AdorshoLipi" pitchFamily="1" charset="0"/>
                <a:cs typeface="AdorshoLipi" pitchFamily="1" charset="0"/>
              </a:rPr>
              <a:t> ও </a:t>
            </a:r>
            <a:r>
              <a:rPr lang="en-US" sz="2600" dirty="0" err="1" smtClean="0">
                <a:latin typeface="AdorshoLipi" pitchFamily="1" charset="0"/>
                <a:cs typeface="AdorshoLipi" pitchFamily="1" charset="0"/>
              </a:rPr>
              <a:t>বেসরকারি</a:t>
            </a:r>
            <a:r>
              <a:rPr lang="bn-BD" sz="2600" dirty="0" smtClean="0">
                <a:latin typeface="AdorshoLipi" pitchFamily="1" charset="0"/>
                <a:cs typeface="AdorshoLipi" pitchFamily="1" charset="0"/>
              </a:rPr>
              <a:t>  </a:t>
            </a:r>
          </a:p>
          <a:p>
            <a:pPr algn="just">
              <a:buNone/>
            </a:pPr>
            <a:r>
              <a:rPr lang="bn-BD" sz="2600" dirty="0" smtClean="0">
                <a:latin typeface="AdorshoLipi" pitchFamily="1" charset="0"/>
                <a:cs typeface="AdorshoLipi" pitchFamily="1" charset="0"/>
              </a:rPr>
              <a:t>         প্রতিষ্ঠানের  তুলনা কর।</a:t>
            </a:r>
            <a:endParaRPr lang="en-US" sz="3000" dirty="0">
              <a:latin typeface="AdorshoLipi"/>
            </a:endParaRPr>
          </a:p>
        </p:txBody>
      </p:sp>
    </p:spTree>
    <p:extLst>
      <p:ext uri="{BB962C8B-B14F-4D97-AF65-F5344CB8AC3E}">
        <p14:creationId xmlns:p14="http://schemas.microsoft.com/office/powerpoint/2010/main" val="38739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905000"/>
            <a:ext cx="6324600" cy="144655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9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6992" y="152400"/>
            <a:ext cx="8534400" cy="113995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70C0"/>
            </a:solidFill>
          </a:ln>
        </p:spPr>
        <p:txBody>
          <a:bodyPr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dirty="0" smtClean="0">
                <a:solidFill>
                  <a:srgbClr val="FFFF00"/>
                </a:solidFill>
                <a:latin typeface="SutonnyMJ" pitchFamily="2" charset="0"/>
                <a:cs typeface="Ekushey Lohit" pitchFamily="2" charset="0"/>
              </a:rPr>
              <a:t>‡</a:t>
            </a:r>
            <a:r>
              <a:rPr lang="en-US" sz="6600" dirty="0" err="1" smtClean="0">
                <a:solidFill>
                  <a:srgbClr val="FFFF00"/>
                </a:solidFill>
                <a:latin typeface="SutonnyMJ" pitchFamily="2" charset="0"/>
                <a:cs typeface="Ekushey Lohit" pitchFamily="2" charset="0"/>
              </a:rPr>
              <a:t>gvt</a:t>
            </a:r>
            <a:r>
              <a:rPr lang="en-US" sz="6600" dirty="0" smtClean="0">
                <a:solidFill>
                  <a:srgbClr val="FFFF00"/>
                </a:solidFill>
                <a:latin typeface="SutonnyMJ" pitchFamily="2" charset="0"/>
                <a:cs typeface="Ekushey Lohit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SutonnyMJ" pitchFamily="2" charset="0"/>
                <a:cs typeface="Ekushey Lohit" pitchFamily="2" charset="0"/>
              </a:rPr>
              <a:t>AvjgMxi</a:t>
            </a:r>
            <a:r>
              <a:rPr lang="en-US" sz="6600" dirty="0" smtClean="0">
                <a:solidFill>
                  <a:srgbClr val="FFFF00"/>
                </a:solidFill>
                <a:latin typeface="SutonnyMJ" pitchFamily="2" charset="0"/>
                <a:cs typeface="Ekushey Lohit" pitchFamily="2" charset="0"/>
              </a:rPr>
              <a:t> †</a:t>
            </a:r>
            <a:r>
              <a:rPr lang="en-US" sz="6600" dirty="0" err="1" smtClean="0">
                <a:solidFill>
                  <a:srgbClr val="FFFF00"/>
                </a:solidFill>
                <a:latin typeface="SutonnyMJ" pitchFamily="2" charset="0"/>
                <a:cs typeface="Ekushey Lohit" pitchFamily="2" charset="0"/>
              </a:rPr>
              <a:t>nv‡mb</a:t>
            </a:r>
            <a:endParaRPr lang="en-US" sz="6600" dirty="0" smtClean="0">
              <a:solidFill>
                <a:srgbClr val="FFFF00"/>
              </a:solidFill>
              <a:latin typeface="SutonnyMJ" pitchFamily="2" charset="0"/>
              <a:cs typeface="Ekushey Lohit" pitchFamily="2" charset="0"/>
            </a:endParaRPr>
          </a:p>
        </p:txBody>
      </p:sp>
      <p:pic>
        <p:nvPicPr>
          <p:cNvPr id="7" name="Content Placeholder 7" descr="Untitle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057400"/>
            <a:ext cx="31750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28600" y="1447800"/>
            <a:ext cx="5482591" cy="541686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‡</a:t>
            </a: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gvt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AvjgMxi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 †</a:t>
            </a: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nv‡mb</a:t>
            </a:r>
            <a:endParaRPr lang="en-US" sz="5400" dirty="0" smtClean="0">
              <a:solidFill>
                <a:srgbClr val="C00000"/>
              </a:solidFill>
              <a:latin typeface="SutonnyMJ" pitchFamily="2" charset="0"/>
              <a:cs typeface="Ekushey Lohit" pitchFamily="2" charset="0"/>
            </a:endParaRPr>
          </a:p>
          <a:p>
            <a:pPr algn="ctr">
              <a:buNone/>
            </a:pP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cÖfvlK</a:t>
            </a:r>
            <a:endParaRPr lang="en-US" sz="5400" dirty="0" smtClean="0">
              <a:solidFill>
                <a:srgbClr val="C00000"/>
              </a:solidFill>
              <a:latin typeface="SutonnyMJ" pitchFamily="2" charset="0"/>
              <a:cs typeface="Ekushey Lohit" pitchFamily="2" charset="0"/>
            </a:endParaRPr>
          </a:p>
          <a:p>
            <a:pPr algn="ctr">
              <a:buNone/>
            </a:pPr>
            <a:r>
              <a:rPr lang="en-US" sz="5400" dirty="0" err="1" smtClean="0">
                <a:solidFill>
                  <a:srgbClr val="C00000"/>
                </a:solidFill>
                <a:latin typeface="Ekushey Lohit" pitchFamily="2" charset="0"/>
                <a:cs typeface="Ekushey Lohit" pitchFamily="2" charset="0"/>
              </a:rPr>
              <a:t>পরিসংখ্যান</a:t>
            </a:r>
            <a:r>
              <a:rPr lang="en-US" sz="5400" dirty="0" smtClean="0">
                <a:solidFill>
                  <a:srgbClr val="C00000"/>
                </a:solidFill>
                <a:latin typeface="Ekushey Lohit" pitchFamily="2" charset="0"/>
                <a:cs typeface="Ekushey Lohit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Ekushey Lohit" pitchFamily="2" charset="0"/>
                <a:cs typeface="Ekushey Lohit" pitchFamily="2" charset="0"/>
              </a:rPr>
              <a:t>বিভাগ</a:t>
            </a:r>
            <a:endParaRPr lang="en-US" sz="5400" dirty="0" smtClean="0">
              <a:solidFill>
                <a:srgbClr val="C00000"/>
              </a:solidFill>
              <a:latin typeface="Ekushey Lohit" pitchFamily="2" charset="0"/>
              <a:cs typeface="Ekushey Lohit" pitchFamily="2" charset="0"/>
            </a:endParaRPr>
          </a:p>
          <a:p>
            <a:pPr algn="ctr">
              <a:buNone/>
            </a:pP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ewjnvi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wWwMÖ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K‡jR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,</a:t>
            </a:r>
          </a:p>
          <a:p>
            <a:pPr algn="ctr">
              <a:buNone/>
            </a:pP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ewjnvi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, </a:t>
            </a:r>
            <a:r>
              <a:rPr lang="en-US" sz="54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bIMuv</a:t>
            </a:r>
            <a:r>
              <a:rPr lang="en-US" sz="54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|</a:t>
            </a:r>
          </a:p>
          <a:p>
            <a:pPr algn="ctr">
              <a:buNone/>
            </a:pP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‡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gvevBj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 b¤^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i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Ekushey Lohit" pitchFamily="2" charset="0"/>
              </a:rPr>
              <a:t>: 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01722043680</a:t>
            </a:r>
            <a:endParaRPr lang="en-US" sz="4000" dirty="0" smtClean="0">
              <a:solidFill>
                <a:srgbClr val="C00000"/>
              </a:solidFill>
              <a:latin typeface="SutonnyMJ" pitchFamily="2" charset="0"/>
              <a:cs typeface="Ekushey Lohit" pitchFamily="2" charset="0"/>
            </a:endParaRPr>
          </a:p>
          <a:p>
            <a:pPr algn="ctr">
              <a:buNone/>
            </a:pP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alom_naogaon@yahoo.com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0567238"/>
      </p:ext>
    </p:extLst>
  </p:cSld>
  <p:clrMapOvr>
    <a:masterClrMapping/>
  </p:clrMapOvr>
  <p:transition advClick="0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8077200" cy="523220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54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8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		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পরিসংখ্যান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		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	১২/০৪/২০১৯</a:t>
            </a:r>
          </a:p>
          <a:p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		৪৫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মিঃ</a:t>
            </a:r>
            <a:endParaRPr lang="en-US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227893"/>
      </p:ext>
    </p:ext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93915"/>
            <a:ext cx="7848600" cy="865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সবাই মিলে নিচের ভিডিও ক্লীপটি মনোযোগসহকারে দেখি......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4876800"/>
            <a:ext cx="4690382" cy="865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কিসের ইঙ্গিত রয়েছে?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LETTER FROM MOM &amp; DAD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0600" y="1524000"/>
            <a:ext cx="7391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19088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18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1981200" cy="18669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52800" y="571500"/>
            <a:ext cx="1828800" cy="1828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48400" y="571499"/>
            <a:ext cx="2362200" cy="180022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3412" y="3424237"/>
            <a:ext cx="2286000" cy="206216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24600" y="3424237"/>
            <a:ext cx="2286000" cy="205740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3424238"/>
            <a:ext cx="2362200" cy="205740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5634380"/>
            <a:ext cx="8839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্রগুলো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 ইঙ্গিত রয়েছে?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59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9850" y="228600"/>
            <a:ext cx="5864950" cy="1196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 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679785" y="1524000"/>
            <a:ext cx="4311815" cy="3276600"/>
          </a:xfrm>
          <a:prstGeom prst="leftArrow">
            <a:avLst/>
          </a:prstGeom>
          <a:solidFill>
            <a:srgbClr val="FF00FF"/>
          </a:solidFill>
          <a:ln w="31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864"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bn-BD" sz="4800" b="1" dirty="0" smtClean="0">
                <a:ln w="0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জীব পরিসংখ্যান</a:t>
            </a:r>
            <a:endParaRPr lang="en-US" sz="4800" b="1" dirty="0">
              <a:ln w="0"/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4312439" cy="3236796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82964643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0600" y="381000"/>
            <a:ext cx="7010400" cy="10044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59437662"/>
              </p:ext>
            </p:extLst>
          </p:nvPr>
        </p:nvGraphicFramePr>
        <p:xfrm>
          <a:off x="533400" y="2057400"/>
          <a:ext cx="8153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05199" y="1425714"/>
            <a:ext cx="533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পাঠ শেষে শিক্ষার্থীরা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---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30980" y="6324600"/>
            <a:ext cx="35814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  <a:hlinkClick r:id="rId7" action="ppaction://hlinksldjump"/>
                <a:hlinkMouseOver r:id="rId7" action="ppaction://hlinksldjump">
                  <a:snd r:embed="rId8" name="breeze.wav"/>
                </a:hlinkMouseOver>
              </a:rPr>
              <a:t>দলীয় কাজ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>
          <a:xfrm>
            <a:off x="0" y="381000"/>
            <a:ext cx="9144000" cy="6324600"/>
          </a:xfrm>
          <a:prstGeom prst="snip1Rect">
            <a:avLst/>
          </a:prstGeom>
          <a:solidFill>
            <a:srgbClr val="00B0F0"/>
          </a:solidFill>
          <a:ln>
            <a:solidFill>
              <a:srgbClr val="00B050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5400" dirty="0" smtClean="0">
              <a:solidFill>
                <a:srgbClr val="00B050"/>
              </a:solidFill>
            </a:endParaRPr>
          </a:p>
          <a:p>
            <a:pPr algn="ctr"/>
            <a:r>
              <a:rPr lang="bn-BD" sz="4800" b="1" dirty="0" smtClean="0">
                <a:solidFill>
                  <a:srgbClr val="002060"/>
                </a:solidFill>
              </a:rPr>
              <a:t>জীব পরিসংখ্যান</a:t>
            </a:r>
            <a:r>
              <a:rPr lang="en-US" sz="4800" b="1" dirty="0" smtClean="0">
                <a:solidFill>
                  <a:srgbClr val="002060"/>
                </a:solidFill>
              </a:rPr>
              <a:t>-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Vital Statistics</a:t>
            </a:r>
            <a:r>
              <a:rPr lang="bn-BD" sz="4800" b="1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bn-BD" sz="4400" dirty="0" smtClean="0">
                <a:solidFill>
                  <a:schemeClr val="tx1"/>
                </a:solidFill>
              </a:rPr>
              <a:t>পরিসংখ্যানের যে শাখায় জনসংখ্যার তথ্য এবং তার নানাবিধ পরিমাপ যেমন – জন্ম সংখ্যা, জন্মহার, মৃত্যুসংখ্যা, মৃত্যুহার, বৃদ্ধিহার, দেশান্তর ইত্যাদি পরিমাপ করা হয় তাকে জীব পরিসংখ্যান বলে।       </a:t>
            </a:r>
            <a:endParaRPr lang="bn-BD" sz="4400" dirty="0">
              <a:solidFill>
                <a:schemeClr val="tx1"/>
              </a:solidFill>
            </a:endParaRPr>
          </a:p>
          <a:p>
            <a:pPr algn="ctr"/>
            <a:endParaRPr lang="en-US" sz="4400" dirty="0"/>
          </a:p>
          <a:p>
            <a:pPr algn="ctr"/>
            <a:r>
              <a:rPr lang="bn-BD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4255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659</Words>
  <Application>Microsoft Office PowerPoint</Application>
  <PresentationFormat>On-screen Show (4:3)</PresentationFormat>
  <Paragraphs>138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আজকের মাল্টিমিডিয়া ক্লাসে সবাইকে …….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“সৃজনশীল প্রশ্ন”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3star.com</dc:creator>
  <cp:lastModifiedBy>HP</cp:lastModifiedBy>
  <cp:revision>107</cp:revision>
  <dcterms:created xsi:type="dcterms:W3CDTF">2006-08-16T00:00:00Z</dcterms:created>
  <dcterms:modified xsi:type="dcterms:W3CDTF">2019-05-24T02:22:42Z</dcterms:modified>
</cp:coreProperties>
</file>